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79" r:id="rId9"/>
    <p:sldId id="280" r:id="rId10"/>
    <p:sldId id="277" r:id="rId11"/>
    <p:sldId id="286" r:id="rId12"/>
    <p:sldId id="262" r:id="rId13"/>
    <p:sldId id="269" r:id="rId14"/>
    <p:sldId id="270" r:id="rId15"/>
    <p:sldId id="272" r:id="rId16"/>
    <p:sldId id="276" r:id="rId17"/>
    <p:sldId id="278" r:id="rId18"/>
    <p:sldId id="282" r:id="rId19"/>
    <p:sldId id="287" r:id="rId20"/>
    <p:sldId id="264" r:id="rId21"/>
    <p:sldId id="263" r:id="rId22"/>
    <p:sldId id="274" r:id="rId23"/>
    <p:sldId id="273" r:id="rId24"/>
    <p:sldId id="265" r:id="rId25"/>
    <p:sldId id="285" r:id="rId26"/>
    <p:sldId id="266" r:id="rId27"/>
    <p:sldId id="275" r:id="rId28"/>
    <p:sldId id="283" r:id="rId29"/>
    <p:sldId id="267" r:id="rId30"/>
    <p:sldId id="284" r:id="rId31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sz="14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музыкальных способностей детей 6-7 лет</a:t>
            </a:r>
          </a:p>
          <a:p>
            <a:pPr>
              <a:defRPr/>
            </a:pPr>
            <a:r>
              <a:rPr lang="ru-RU" sz="14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(Э.П. Костина)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164741265909764"/>
          <c:y val="6.50114126955730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4515408652072E-2"/>
          <c:y val="0.2126166174624971"/>
          <c:w val="0.91445049222513519"/>
          <c:h val="0.5061017347677437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Эмоциональная отзывчивость на музыку</c:v>
                </c:pt>
                <c:pt idx="1">
                  <c:v>Мелодический (звуковысотный) слух</c:v>
                </c:pt>
                <c:pt idx="2">
                  <c:v>Чувство ритма</c:v>
                </c:pt>
                <c:pt idx="3">
                  <c:v>Динамический слух</c:v>
                </c:pt>
                <c:pt idx="4">
                  <c:v>Тембровый слух</c:v>
                </c:pt>
                <c:pt idx="5">
                  <c:v>Музыкальное мышление</c:v>
                </c:pt>
                <c:pt idx="6">
                  <c:v>Музыкальная память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0.12</c:v>
                </c:pt>
                <c:pt idx="1">
                  <c:v>0.12</c:v>
                </c:pt>
                <c:pt idx="2">
                  <c:v>0.11</c:v>
                </c:pt>
                <c:pt idx="3">
                  <c:v>0.22</c:v>
                </c:pt>
                <c:pt idx="4">
                  <c:v>0.21</c:v>
                </c:pt>
                <c:pt idx="5">
                  <c:v>0.22</c:v>
                </c:pt>
                <c:pt idx="6">
                  <c:v>0.18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Эмоциональная отзывчивость на музыку</c:v>
                </c:pt>
                <c:pt idx="1">
                  <c:v>Мелодический (звуковысотный) слух</c:v>
                </c:pt>
                <c:pt idx="2">
                  <c:v>Чувство ритма</c:v>
                </c:pt>
                <c:pt idx="3">
                  <c:v>Динамический слух</c:v>
                </c:pt>
                <c:pt idx="4">
                  <c:v>Тембровый слух</c:v>
                </c:pt>
                <c:pt idx="5">
                  <c:v>Музыкальное мышление</c:v>
                </c:pt>
                <c:pt idx="6">
                  <c:v>Музыкальная память</c:v>
                </c:pt>
              </c:strCache>
            </c:strRef>
          </c:cat>
          <c:val>
            <c:numRef>
              <c:f>Лист1!$C$2:$C$8</c:f>
              <c:numCache>
                <c:formatCode>0%</c:formatCode>
                <c:ptCount val="7"/>
                <c:pt idx="0">
                  <c:v>0.59</c:v>
                </c:pt>
                <c:pt idx="1">
                  <c:v>0.45</c:v>
                </c:pt>
                <c:pt idx="2">
                  <c:v>0.61</c:v>
                </c:pt>
                <c:pt idx="3">
                  <c:v>0.61</c:v>
                </c:pt>
                <c:pt idx="4">
                  <c:v>0.45</c:v>
                </c:pt>
                <c:pt idx="5">
                  <c:v>0.39</c:v>
                </c:pt>
                <c:pt idx="6">
                  <c:v>0.61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СФ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Эмоциональная отзывчивость на музыку</c:v>
                </c:pt>
                <c:pt idx="1">
                  <c:v>Мелодический (звуковысотный) слух</c:v>
                </c:pt>
                <c:pt idx="2">
                  <c:v>Чувство ритма</c:v>
                </c:pt>
                <c:pt idx="3">
                  <c:v>Динамический слух</c:v>
                </c:pt>
                <c:pt idx="4">
                  <c:v>Тембровый слух</c:v>
                </c:pt>
                <c:pt idx="5">
                  <c:v>Музыкальное мышление</c:v>
                </c:pt>
                <c:pt idx="6">
                  <c:v>Музыкальная память</c:v>
                </c:pt>
              </c:strCache>
            </c:strRef>
          </c:cat>
          <c:val>
            <c:numRef>
              <c:f>Лист1!$D$2:$D$8</c:f>
              <c:numCache>
                <c:formatCode>0%</c:formatCode>
                <c:ptCount val="7"/>
                <c:pt idx="0">
                  <c:v>0.28999999999999998</c:v>
                </c:pt>
                <c:pt idx="1">
                  <c:v>0.43</c:v>
                </c:pt>
                <c:pt idx="2">
                  <c:v>0.28000000000000003</c:v>
                </c:pt>
                <c:pt idx="3">
                  <c:v>0.17</c:v>
                </c:pt>
                <c:pt idx="4">
                  <c:v>0.34</c:v>
                </c:pt>
                <c:pt idx="5">
                  <c:v>0.39</c:v>
                </c:pt>
                <c:pt idx="6">
                  <c:v>0.21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610256"/>
        <c:axId val="206610648"/>
        <c:axId val="0"/>
      </c:bar3DChart>
      <c:catAx>
        <c:axId val="20661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6610648"/>
        <c:crosses val="autoZero"/>
        <c:auto val="1"/>
        <c:lblAlgn val="ctr"/>
        <c:lblOffset val="100"/>
        <c:noMultiLvlLbl val="0"/>
      </c:catAx>
      <c:valAx>
        <c:axId val="206610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61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905340445053203"/>
          <c:y val="0.85050473427494366"/>
          <c:w val="0.19273928819473082"/>
          <c:h val="8.05548790081839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 интересуются</c:v>
                </c:pt>
                <c:pt idx="1">
                  <c:v>часто интересуются </c:v>
                </c:pt>
                <c:pt idx="2">
                  <c:v>активно интересуются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0.12000000000000002</c:v>
                </c:pt>
                <c:pt idx="1">
                  <c:v>0.34000000000000224</c:v>
                </c:pt>
                <c:pt idx="2">
                  <c:v>0.46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858480876183297"/>
          <c:y val="0.12337240419806836"/>
          <c:w val="0.36413391672376061"/>
          <c:h val="0.753255191603863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sz="14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творческих способностей детей 6-7 лет</a:t>
            </a:r>
          </a:p>
          <a:p>
            <a:pPr>
              <a:defRPr/>
            </a:pPr>
            <a:r>
              <a:rPr lang="ru-RU" sz="14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(Э.П. Костина)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4867931340962116"/>
          <c:y val="2.022262076700469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4515408652072E-2"/>
          <c:y val="0.2126166174624971"/>
          <c:w val="0.91445049222513519"/>
          <c:h val="0.5061017347677437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Оригинальность</c:v>
                </c:pt>
                <c:pt idx="1">
                  <c:v>Быстрота</c:v>
                </c:pt>
                <c:pt idx="2">
                  <c:v>Вариантивность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0.2</c:v>
                </c:pt>
                <c:pt idx="2">
                  <c:v>0.24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Оригинальность</c:v>
                </c:pt>
                <c:pt idx="1">
                  <c:v>Быстрота</c:v>
                </c:pt>
                <c:pt idx="2">
                  <c:v>Вариантивность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0.59</c:v>
                </c:pt>
                <c:pt idx="1">
                  <c:v>0.75</c:v>
                </c:pt>
                <c:pt idx="2">
                  <c:v>0.52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СФ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Оригинальность</c:v>
                </c:pt>
                <c:pt idx="1">
                  <c:v>Быстрота</c:v>
                </c:pt>
                <c:pt idx="2">
                  <c:v>Вариантивность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0.13</c:v>
                </c:pt>
                <c:pt idx="1">
                  <c:v>0.05</c:v>
                </c:pt>
                <c:pt idx="2">
                  <c:v>0.24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611432"/>
        <c:axId val="206611824"/>
        <c:axId val="0"/>
      </c:bar3DChart>
      <c:catAx>
        <c:axId val="206611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6611824"/>
        <c:crosses val="autoZero"/>
        <c:auto val="1"/>
        <c:lblAlgn val="ctr"/>
        <c:lblOffset val="100"/>
        <c:noMultiLvlLbl val="0"/>
      </c:catAx>
      <c:valAx>
        <c:axId val="20661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611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244559527055917"/>
          <c:y val="0.81233028836670129"/>
          <c:w val="0.356486905495349"/>
          <c:h val="9.10177949116342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sz="14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музыкальных способностей детей 6-7 лет</a:t>
            </a:r>
          </a:p>
          <a:p>
            <a:pPr>
              <a:defRPr/>
            </a:pPr>
            <a:r>
              <a:rPr lang="ru-RU" sz="14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(Э.П. Костина)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164741265909764"/>
          <c:y val="6.50114126955730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4515408652072E-2"/>
          <c:y val="0.2126166174624971"/>
          <c:w val="0.91445049222513519"/>
          <c:h val="0.5061017347677437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Эмоциональная отзывчивость на музыку</c:v>
                </c:pt>
                <c:pt idx="1">
                  <c:v>Мелодический (звуковысотный) слух</c:v>
                </c:pt>
                <c:pt idx="2">
                  <c:v>Чувство ритма</c:v>
                </c:pt>
                <c:pt idx="3">
                  <c:v>Динамический слух</c:v>
                </c:pt>
                <c:pt idx="4">
                  <c:v>Тембровый слух</c:v>
                </c:pt>
                <c:pt idx="5">
                  <c:v>Музыкальное мышление</c:v>
                </c:pt>
                <c:pt idx="6">
                  <c:v>Музыкальная память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0.05</c:v>
                </c:pt>
                <c:pt idx="1">
                  <c:v>0.09</c:v>
                </c:pt>
                <c:pt idx="2">
                  <c:v>0.03</c:v>
                </c:pt>
                <c:pt idx="3">
                  <c:v>0.11</c:v>
                </c:pt>
                <c:pt idx="4">
                  <c:v>7.0000000000000007E-2</c:v>
                </c:pt>
                <c:pt idx="5">
                  <c:v>0.12</c:v>
                </c:pt>
                <c:pt idx="6">
                  <c:v>0.03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Эмоциональная отзывчивость на музыку</c:v>
                </c:pt>
                <c:pt idx="1">
                  <c:v>Мелодический (звуковысотный) слух</c:v>
                </c:pt>
                <c:pt idx="2">
                  <c:v>Чувство ритма</c:v>
                </c:pt>
                <c:pt idx="3">
                  <c:v>Динамический слух</c:v>
                </c:pt>
                <c:pt idx="4">
                  <c:v>Тембровый слух</c:v>
                </c:pt>
                <c:pt idx="5">
                  <c:v>Музыкальное мышление</c:v>
                </c:pt>
                <c:pt idx="6">
                  <c:v>Музыкальная память</c:v>
                </c:pt>
              </c:strCache>
            </c:strRef>
          </c:cat>
          <c:val>
            <c:numRef>
              <c:f>Лист1!$C$2:$C$8</c:f>
              <c:numCache>
                <c:formatCode>0%</c:formatCode>
                <c:ptCount val="7"/>
                <c:pt idx="0">
                  <c:v>0.39</c:v>
                </c:pt>
                <c:pt idx="1">
                  <c:v>0.35</c:v>
                </c:pt>
                <c:pt idx="2">
                  <c:v>0.52</c:v>
                </c:pt>
                <c:pt idx="3">
                  <c:v>0.45</c:v>
                </c:pt>
                <c:pt idx="4">
                  <c:v>0.27</c:v>
                </c:pt>
                <c:pt idx="5">
                  <c:v>0.49</c:v>
                </c:pt>
                <c:pt idx="6">
                  <c:v>0.38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СФ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Эмоциональная отзывчивость на музыку</c:v>
                </c:pt>
                <c:pt idx="1">
                  <c:v>Мелодический (звуковысотный) слух</c:v>
                </c:pt>
                <c:pt idx="2">
                  <c:v>Чувство ритма</c:v>
                </c:pt>
                <c:pt idx="3">
                  <c:v>Динамический слух</c:v>
                </c:pt>
                <c:pt idx="4">
                  <c:v>Тембровый слух</c:v>
                </c:pt>
                <c:pt idx="5">
                  <c:v>Музыкальное мышление</c:v>
                </c:pt>
                <c:pt idx="6">
                  <c:v>Музыкальная память</c:v>
                </c:pt>
              </c:strCache>
            </c:strRef>
          </c:cat>
          <c:val>
            <c:numRef>
              <c:f>Лист1!$D$2:$D$8</c:f>
              <c:numCache>
                <c:formatCode>0%</c:formatCode>
                <c:ptCount val="7"/>
                <c:pt idx="0">
                  <c:v>0.56000000000000005</c:v>
                </c:pt>
                <c:pt idx="1">
                  <c:v>0.56000000000000005</c:v>
                </c:pt>
                <c:pt idx="2">
                  <c:v>0.45</c:v>
                </c:pt>
                <c:pt idx="3">
                  <c:v>0.44</c:v>
                </c:pt>
                <c:pt idx="4">
                  <c:v>0.66</c:v>
                </c:pt>
                <c:pt idx="5">
                  <c:v>0.39</c:v>
                </c:pt>
                <c:pt idx="6">
                  <c:v>0.59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7299952"/>
        <c:axId val="207300344"/>
        <c:axId val="0"/>
      </c:bar3DChart>
      <c:catAx>
        <c:axId val="20729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7300344"/>
        <c:crosses val="autoZero"/>
        <c:auto val="1"/>
        <c:lblAlgn val="ctr"/>
        <c:lblOffset val="100"/>
        <c:noMultiLvlLbl val="0"/>
      </c:catAx>
      <c:valAx>
        <c:axId val="207300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29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905340445053203"/>
          <c:y val="0.85050473427494366"/>
          <c:w val="0.19273928819473082"/>
          <c:h val="8.05548790081839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ru-RU" sz="14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развития творческих способностей детей 6-7 лет (Э.П. Костина)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9.3608706776688116E-2"/>
          <c:y val="2.02241131877136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4515408652072E-2"/>
          <c:y val="0.2126166174624971"/>
          <c:w val="0.91445049222513519"/>
          <c:h val="0.5061017347677437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Оригинальность</c:v>
                </c:pt>
                <c:pt idx="1">
                  <c:v>Быстрота</c:v>
                </c:pt>
                <c:pt idx="2">
                  <c:v>Вариативность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</c:v>
                </c:pt>
                <c:pt idx="1">
                  <c:v>0.05</c:v>
                </c:pt>
                <c:pt idx="2">
                  <c:v>0.09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Оригинальность</c:v>
                </c:pt>
                <c:pt idx="1">
                  <c:v>Быстрота</c:v>
                </c:pt>
                <c:pt idx="2">
                  <c:v>Вариативность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0.39</c:v>
                </c:pt>
                <c:pt idx="1">
                  <c:v>0.37</c:v>
                </c:pt>
                <c:pt idx="2">
                  <c:v>0.49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СФ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Оригинальность</c:v>
                </c:pt>
                <c:pt idx="1">
                  <c:v>Быстрота</c:v>
                </c:pt>
                <c:pt idx="2">
                  <c:v>Вариативность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0.51</c:v>
                </c:pt>
                <c:pt idx="1">
                  <c:v>0.57999999999999996</c:v>
                </c:pt>
                <c:pt idx="2">
                  <c:v>0.42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271664"/>
        <c:axId val="207933192"/>
        <c:axId val="0"/>
      </c:bar3DChart>
      <c:catAx>
        <c:axId val="16527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7933192"/>
        <c:crosses val="autoZero"/>
        <c:auto val="1"/>
        <c:lblAlgn val="ctr"/>
        <c:lblOffset val="100"/>
        <c:noMultiLvlLbl val="0"/>
      </c:catAx>
      <c:valAx>
        <c:axId val="207933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5271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244559527055917"/>
          <c:y val="0.81233028836670129"/>
          <c:w val="0.356486905495349"/>
          <c:h val="9.10177949116342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не интересуются</c:v>
                </c:pt>
                <c:pt idx="1">
                  <c:v>часто интересуются </c:v>
                </c:pt>
                <c:pt idx="2">
                  <c:v>активно интересуются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0.09</c:v>
                </c:pt>
                <c:pt idx="1">
                  <c:v>0.41</c:v>
                </c:pt>
                <c:pt idx="2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858480876183297"/>
          <c:y val="0.12337240419806836"/>
          <c:w val="0.36413391672376061"/>
          <c:h val="0.753255191603863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rnd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4FB326-F420-451B-A2B3-798C4BCF180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3D5E1431-B720-49F4-A6B6-73EBFFC59A5E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Музыкальное творчество</a:t>
          </a:r>
          <a:endParaRPr lang="ru-RU" sz="2400" b="1" dirty="0">
            <a:solidFill>
              <a:schemeClr val="tx1"/>
            </a:solidFill>
          </a:endParaRPr>
        </a:p>
      </dgm:t>
    </dgm:pt>
    <dgm:pt modelId="{37B8FCDC-99B7-4001-9FC5-09EAE946A2D8}" type="parTrans" cxnId="{F75AE59D-8AAF-4C41-B072-FA594185FBEB}">
      <dgm:prSet/>
      <dgm:spPr/>
      <dgm:t>
        <a:bodyPr/>
        <a:lstStyle/>
        <a:p>
          <a:endParaRPr lang="ru-RU"/>
        </a:p>
      </dgm:t>
    </dgm:pt>
    <dgm:pt modelId="{00861022-067A-48AB-A058-A1CFCE5E4897}" type="sibTrans" cxnId="{F75AE59D-8AAF-4C41-B072-FA594185FBEB}">
      <dgm:prSet/>
      <dgm:spPr/>
      <dgm:t>
        <a:bodyPr/>
        <a:lstStyle/>
        <a:p>
          <a:endParaRPr lang="ru-RU"/>
        </a:p>
      </dgm:t>
    </dgm:pt>
    <dgm:pt modelId="{989D443F-6B5D-4510-9E9C-515570F646E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песенное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творчество</a:t>
          </a:r>
          <a:endParaRPr lang="ru-RU" b="1" dirty="0">
            <a:solidFill>
              <a:schemeClr val="tx1"/>
            </a:solidFill>
          </a:endParaRPr>
        </a:p>
      </dgm:t>
    </dgm:pt>
    <dgm:pt modelId="{23C9F1C8-2407-4783-929D-00F0A3ACAA4A}" type="parTrans" cxnId="{C870CCA7-CDEE-4C7E-AEC9-79E2F8FC6CE3}">
      <dgm:prSet/>
      <dgm:spPr/>
      <dgm:t>
        <a:bodyPr/>
        <a:lstStyle/>
        <a:p>
          <a:endParaRPr lang="ru-RU"/>
        </a:p>
      </dgm:t>
    </dgm:pt>
    <dgm:pt modelId="{63C99A02-B9DA-432D-8C45-830ACB52A5E2}" type="sibTrans" cxnId="{C870CCA7-CDEE-4C7E-AEC9-79E2F8FC6CE3}">
      <dgm:prSet/>
      <dgm:spPr/>
      <dgm:t>
        <a:bodyPr/>
        <a:lstStyle/>
        <a:p>
          <a:endParaRPr lang="ru-RU"/>
        </a:p>
      </dgm:t>
    </dgm:pt>
    <dgm:pt modelId="{B37A5228-30FA-44A7-A3F9-8F223D229EA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танцевальное творчество</a:t>
          </a:r>
          <a:endParaRPr lang="ru-RU" b="1" dirty="0">
            <a:solidFill>
              <a:schemeClr val="tx1"/>
            </a:solidFill>
          </a:endParaRPr>
        </a:p>
      </dgm:t>
    </dgm:pt>
    <dgm:pt modelId="{80404BB1-4BE4-4463-B441-4F405DB76197}" type="parTrans" cxnId="{DC35BF87-256D-4533-8243-95CA3A96C5B0}">
      <dgm:prSet/>
      <dgm:spPr/>
      <dgm:t>
        <a:bodyPr/>
        <a:lstStyle/>
        <a:p>
          <a:endParaRPr lang="ru-RU"/>
        </a:p>
      </dgm:t>
    </dgm:pt>
    <dgm:pt modelId="{DFFF197A-FB8D-4DE8-A8AC-9CB62D2641BA}" type="sibTrans" cxnId="{DC35BF87-256D-4533-8243-95CA3A96C5B0}">
      <dgm:prSet/>
      <dgm:spPr/>
      <dgm:t>
        <a:bodyPr/>
        <a:lstStyle/>
        <a:p>
          <a:endParaRPr lang="ru-RU"/>
        </a:p>
      </dgm:t>
    </dgm:pt>
    <dgm:pt modelId="{FAE87A00-CEFA-4DDE-9EBA-C1A239E02E7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игра на детских музыкальных инструментах</a:t>
          </a:r>
          <a:endParaRPr lang="ru-RU" b="1" dirty="0">
            <a:solidFill>
              <a:schemeClr val="tx1"/>
            </a:solidFill>
          </a:endParaRPr>
        </a:p>
      </dgm:t>
    </dgm:pt>
    <dgm:pt modelId="{FFEFBB9E-A16F-48F0-AC07-AC7588D5581A}" type="parTrans" cxnId="{6EB5EF6F-E46C-4D9B-90FF-8B40F0A80A5B}">
      <dgm:prSet/>
      <dgm:spPr/>
      <dgm:t>
        <a:bodyPr/>
        <a:lstStyle/>
        <a:p>
          <a:endParaRPr lang="ru-RU"/>
        </a:p>
      </dgm:t>
    </dgm:pt>
    <dgm:pt modelId="{44D3FA97-8F7B-4944-98A0-0073CC36A595}" type="sibTrans" cxnId="{6EB5EF6F-E46C-4D9B-90FF-8B40F0A80A5B}">
      <dgm:prSet/>
      <dgm:spPr/>
      <dgm:t>
        <a:bodyPr/>
        <a:lstStyle/>
        <a:p>
          <a:endParaRPr lang="ru-RU"/>
        </a:p>
      </dgm:t>
    </dgm:pt>
    <dgm:pt modelId="{EE87C06E-D18F-4E27-ADD4-34FF170FDA42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музыкально-игровое творчество</a:t>
          </a:r>
          <a:endParaRPr lang="ru-RU" b="1" dirty="0">
            <a:solidFill>
              <a:schemeClr val="tx1"/>
            </a:solidFill>
          </a:endParaRPr>
        </a:p>
      </dgm:t>
    </dgm:pt>
    <dgm:pt modelId="{7BC5B09D-FF9A-4591-A585-1FB2578E44BC}" type="parTrans" cxnId="{C66418F2-6332-4B78-9342-EF49D74184E4}">
      <dgm:prSet/>
      <dgm:spPr/>
      <dgm:t>
        <a:bodyPr/>
        <a:lstStyle/>
        <a:p>
          <a:endParaRPr lang="ru-RU"/>
        </a:p>
      </dgm:t>
    </dgm:pt>
    <dgm:pt modelId="{AE50492D-8868-4D94-B3AE-A081A1AD6615}" type="sibTrans" cxnId="{C66418F2-6332-4B78-9342-EF49D74184E4}">
      <dgm:prSet/>
      <dgm:spPr/>
      <dgm:t>
        <a:bodyPr/>
        <a:lstStyle/>
        <a:p>
          <a:endParaRPr lang="ru-RU"/>
        </a:p>
      </dgm:t>
    </dgm:pt>
    <dgm:pt modelId="{65D9F246-4C25-413C-8CC1-A36D3A48307E}" type="pres">
      <dgm:prSet presAssocID="{594FB326-F420-451B-A2B3-798C4BCF180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7316F3-2895-487A-AD2D-DE9B97EB451D}" type="pres">
      <dgm:prSet presAssocID="{3D5E1431-B720-49F4-A6B6-73EBFFC59A5E}" presName="root1" presStyleCnt="0"/>
      <dgm:spPr/>
    </dgm:pt>
    <dgm:pt modelId="{2F3D35C1-81AD-47C4-A3BB-19162416C63F}" type="pres">
      <dgm:prSet presAssocID="{3D5E1431-B720-49F4-A6B6-73EBFFC59A5E}" presName="LevelOneTextNode" presStyleLbl="node0" presStyleIdx="0" presStyleCnt="1" custLinFactNeighborX="-1103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723BAF-AC8D-4AB9-8370-CF86038EE691}" type="pres">
      <dgm:prSet presAssocID="{3D5E1431-B720-49F4-A6B6-73EBFFC59A5E}" presName="level2hierChild" presStyleCnt="0"/>
      <dgm:spPr/>
    </dgm:pt>
    <dgm:pt modelId="{0ED8EF7F-3B33-4694-B176-0D7E57959D98}" type="pres">
      <dgm:prSet presAssocID="{23C9F1C8-2407-4783-929D-00F0A3ACAA4A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B1713DD7-C434-4B80-885F-389E8BDC05D2}" type="pres">
      <dgm:prSet presAssocID="{23C9F1C8-2407-4783-929D-00F0A3ACAA4A}" presName="connTx" presStyleLbl="parChTrans1D2" presStyleIdx="0" presStyleCnt="4"/>
      <dgm:spPr/>
      <dgm:t>
        <a:bodyPr/>
        <a:lstStyle/>
        <a:p>
          <a:endParaRPr lang="ru-RU"/>
        </a:p>
      </dgm:t>
    </dgm:pt>
    <dgm:pt modelId="{98916D83-EF98-49BE-A360-24BE86B0D66D}" type="pres">
      <dgm:prSet presAssocID="{989D443F-6B5D-4510-9E9C-515570F646E4}" presName="root2" presStyleCnt="0"/>
      <dgm:spPr/>
    </dgm:pt>
    <dgm:pt modelId="{DC5A131A-998E-4917-A3FA-42386EFF957E}" type="pres">
      <dgm:prSet presAssocID="{989D443F-6B5D-4510-9E9C-515570F646E4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7E82FC-6A2C-4B53-9842-B006B6E1E739}" type="pres">
      <dgm:prSet presAssocID="{989D443F-6B5D-4510-9E9C-515570F646E4}" presName="level3hierChild" presStyleCnt="0"/>
      <dgm:spPr/>
    </dgm:pt>
    <dgm:pt modelId="{D33AA4D0-A654-447A-8D27-C24C0EB67420}" type="pres">
      <dgm:prSet presAssocID="{7BC5B09D-FF9A-4591-A585-1FB2578E44BC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3937D3C4-9731-491A-A426-FD4CE7BD2A41}" type="pres">
      <dgm:prSet presAssocID="{7BC5B09D-FF9A-4591-A585-1FB2578E44BC}" presName="connTx" presStyleLbl="parChTrans1D2" presStyleIdx="1" presStyleCnt="4"/>
      <dgm:spPr/>
      <dgm:t>
        <a:bodyPr/>
        <a:lstStyle/>
        <a:p>
          <a:endParaRPr lang="ru-RU"/>
        </a:p>
      </dgm:t>
    </dgm:pt>
    <dgm:pt modelId="{0B24A484-B70D-4F35-9A58-0B8CB2685A8F}" type="pres">
      <dgm:prSet presAssocID="{EE87C06E-D18F-4E27-ADD4-34FF170FDA42}" presName="root2" presStyleCnt="0"/>
      <dgm:spPr/>
    </dgm:pt>
    <dgm:pt modelId="{10646B7B-F199-48D5-BF1D-A737C2AE7014}" type="pres">
      <dgm:prSet presAssocID="{EE87C06E-D18F-4E27-ADD4-34FF170FDA42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A09E2C-117A-4292-8366-E2E3CFF0AAF4}" type="pres">
      <dgm:prSet presAssocID="{EE87C06E-D18F-4E27-ADD4-34FF170FDA42}" presName="level3hierChild" presStyleCnt="0"/>
      <dgm:spPr/>
    </dgm:pt>
    <dgm:pt modelId="{CE356A66-FAA4-4824-B820-8A9F766E70CF}" type="pres">
      <dgm:prSet presAssocID="{80404BB1-4BE4-4463-B441-4F405DB76197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647D0BF8-FC7F-438F-B328-6A92917B9B21}" type="pres">
      <dgm:prSet presAssocID="{80404BB1-4BE4-4463-B441-4F405DB76197}" presName="connTx" presStyleLbl="parChTrans1D2" presStyleIdx="2" presStyleCnt="4"/>
      <dgm:spPr/>
      <dgm:t>
        <a:bodyPr/>
        <a:lstStyle/>
        <a:p>
          <a:endParaRPr lang="ru-RU"/>
        </a:p>
      </dgm:t>
    </dgm:pt>
    <dgm:pt modelId="{F485B989-EA1E-4ED3-B7B8-5000EC4A6BBB}" type="pres">
      <dgm:prSet presAssocID="{B37A5228-30FA-44A7-A3F9-8F223D229EA1}" presName="root2" presStyleCnt="0"/>
      <dgm:spPr/>
    </dgm:pt>
    <dgm:pt modelId="{FD57B550-74B9-49F1-8831-7E425E69D794}" type="pres">
      <dgm:prSet presAssocID="{B37A5228-30FA-44A7-A3F9-8F223D229EA1}" presName="LevelTwoTextNode" presStyleLbl="node2" presStyleIdx="2" presStyleCnt="4" custLinFactNeighborX="2011" custLinFactNeighborY="-52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C7A70D-5652-4329-9792-CCCCC7CD26FF}" type="pres">
      <dgm:prSet presAssocID="{B37A5228-30FA-44A7-A3F9-8F223D229EA1}" presName="level3hierChild" presStyleCnt="0"/>
      <dgm:spPr/>
    </dgm:pt>
    <dgm:pt modelId="{13A84B09-4FE8-4F7A-BDA3-62C0DA08477D}" type="pres">
      <dgm:prSet presAssocID="{FFEFBB9E-A16F-48F0-AC07-AC7588D5581A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888DED1F-9510-4D72-ACE2-66EA3304C8DA}" type="pres">
      <dgm:prSet presAssocID="{FFEFBB9E-A16F-48F0-AC07-AC7588D5581A}" presName="connTx" presStyleLbl="parChTrans1D2" presStyleIdx="3" presStyleCnt="4"/>
      <dgm:spPr/>
      <dgm:t>
        <a:bodyPr/>
        <a:lstStyle/>
        <a:p>
          <a:endParaRPr lang="ru-RU"/>
        </a:p>
      </dgm:t>
    </dgm:pt>
    <dgm:pt modelId="{08E5740D-0D76-4CD1-AD10-30E1085F85A7}" type="pres">
      <dgm:prSet presAssocID="{FAE87A00-CEFA-4DDE-9EBA-C1A239E02E76}" presName="root2" presStyleCnt="0"/>
      <dgm:spPr/>
    </dgm:pt>
    <dgm:pt modelId="{465D50FA-8035-4EBF-B29F-954A0BE8CD3D}" type="pres">
      <dgm:prSet presAssocID="{FAE87A00-CEFA-4DDE-9EBA-C1A239E02E76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4B505E-38A7-48D8-B5A8-8756D2FC57C4}" type="pres">
      <dgm:prSet presAssocID="{FAE87A00-CEFA-4DDE-9EBA-C1A239E02E76}" presName="level3hierChild" presStyleCnt="0"/>
      <dgm:spPr/>
    </dgm:pt>
  </dgm:ptLst>
  <dgm:cxnLst>
    <dgm:cxn modelId="{284FAD06-C5E8-4A69-AE52-17830F0073AC}" type="presOf" srcId="{23C9F1C8-2407-4783-929D-00F0A3ACAA4A}" destId="{0ED8EF7F-3B33-4694-B176-0D7E57959D98}" srcOrd="0" destOrd="0" presId="urn:microsoft.com/office/officeart/2008/layout/HorizontalMultiLevelHierarchy"/>
    <dgm:cxn modelId="{6DEDDE73-7DEA-4164-9DFC-5B49F7C26435}" type="presOf" srcId="{7BC5B09D-FF9A-4591-A585-1FB2578E44BC}" destId="{D33AA4D0-A654-447A-8D27-C24C0EB67420}" srcOrd="0" destOrd="0" presId="urn:microsoft.com/office/officeart/2008/layout/HorizontalMultiLevelHierarchy"/>
    <dgm:cxn modelId="{AAFDBB52-7A50-4DCE-BD7E-1968CC3417C0}" type="presOf" srcId="{EE87C06E-D18F-4E27-ADD4-34FF170FDA42}" destId="{10646B7B-F199-48D5-BF1D-A737C2AE7014}" srcOrd="0" destOrd="0" presId="urn:microsoft.com/office/officeart/2008/layout/HorizontalMultiLevelHierarchy"/>
    <dgm:cxn modelId="{DC35BF87-256D-4533-8243-95CA3A96C5B0}" srcId="{3D5E1431-B720-49F4-A6B6-73EBFFC59A5E}" destId="{B37A5228-30FA-44A7-A3F9-8F223D229EA1}" srcOrd="2" destOrd="0" parTransId="{80404BB1-4BE4-4463-B441-4F405DB76197}" sibTransId="{DFFF197A-FB8D-4DE8-A8AC-9CB62D2641BA}"/>
    <dgm:cxn modelId="{D250FDCA-7477-4CD0-8D57-5094711E6495}" type="presOf" srcId="{7BC5B09D-FF9A-4591-A585-1FB2578E44BC}" destId="{3937D3C4-9731-491A-A426-FD4CE7BD2A41}" srcOrd="1" destOrd="0" presId="urn:microsoft.com/office/officeart/2008/layout/HorizontalMultiLevelHierarchy"/>
    <dgm:cxn modelId="{0ADF6128-5B82-44CE-A474-88B39A2322CF}" type="presOf" srcId="{FAE87A00-CEFA-4DDE-9EBA-C1A239E02E76}" destId="{465D50FA-8035-4EBF-B29F-954A0BE8CD3D}" srcOrd="0" destOrd="0" presId="urn:microsoft.com/office/officeart/2008/layout/HorizontalMultiLevelHierarchy"/>
    <dgm:cxn modelId="{CC821302-84BB-4A5A-ACF6-74FF567D2B4B}" type="presOf" srcId="{989D443F-6B5D-4510-9E9C-515570F646E4}" destId="{DC5A131A-998E-4917-A3FA-42386EFF957E}" srcOrd="0" destOrd="0" presId="urn:microsoft.com/office/officeart/2008/layout/HorizontalMultiLevelHierarchy"/>
    <dgm:cxn modelId="{C71C345F-65CC-4F1E-B2EC-E997C2C170A7}" type="presOf" srcId="{B37A5228-30FA-44A7-A3F9-8F223D229EA1}" destId="{FD57B550-74B9-49F1-8831-7E425E69D794}" srcOrd="0" destOrd="0" presId="urn:microsoft.com/office/officeart/2008/layout/HorizontalMultiLevelHierarchy"/>
    <dgm:cxn modelId="{E03C6D9A-168E-4A39-9E61-C3098628AB73}" type="presOf" srcId="{80404BB1-4BE4-4463-B441-4F405DB76197}" destId="{647D0BF8-FC7F-438F-B328-6A92917B9B21}" srcOrd="1" destOrd="0" presId="urn:microsoft.com/office/officeart/2008/layout/HorizontalMultiLevelHierarchy"/>
    <dgm:cxn modelId="{F75AE59D-8AAF-4C41-B072-FA594185FBEB}" srcId="{594FB326-F420-451B-A2B3-798C4BCF1807}" destId="{3D5E1431-B720-49F4-A6B6-73EBFFC59A5E}" srcOrd="0" destOrd="0" parTransId="{37B8FCDC-99B7-4001-9FC5-09EAE946A2D8}" sibTransId="{00861022-067A-48AB-A058-A1CFCE5E4897}"/>
    <dgm:cxn modelId="{1EC328F9-2194-40B9-955D-FB36A1B9302D}" type="presOf" srcId="{23C9F1C8-2407-4783-929D-00F0A3ACAA4A}" destId="{B1713DD7-C434-4B80-885F-389E8BDC05D2}" srcOrd="1" destOrd="0" presId="urn:microsoft.com/office/officeart/2008/layout/HorizontalMultiLevelHierarchy"/>
    <dgm:cxn modelId="{726555E3-B64C-4B08-8BD0-0E969B46978B}" type="presOf" srcId="{FFEFBB9E-A16F-48F0-AC07-AC7588D5581A}" destId="{13A84B09-4FE8-4F7A-BDA3-62C0DA08477D}" srcOrd="0" destOrd="0" presId="urn:microsoft.com/office/officeart/2008/layout/HorizontalMultiLevelHierarchy"/>
    <dgm:cxn modelId="{4A50608F-491E-40AF-A4F9-38643C56DA1E}" type="presOf" srcId="{3D5E1431-B720-49F4-A6B6-73EBFFC59A5E}" destId="{2F3D35C1-81AD-47C4-A3BB-19162416C63F}" srcOrd="0" destOrd="0" presId="urn:microsoft.com/office/officeart/2008/layout/HorizontalMultiLevelHierarchy"/>
    <dgm:cxn modelId="{C870CCA7-CDEE-4C7E-AEC9-79E2F8FC6CE3}" srcId="{3D5E1431-B720-49F4-A6B6-73EBFFC59A5E}" destId="{989D443F-6B5D-4510-9E9C-515570F646E4}" srcOrd="0" destOrd="0" parTransId="{23C9F1C8-2407-4783-929D-00F0A3ACAA4A}" sibTransId="{63C99A02-B9DA-432D-8C45-830ACB52A5E2}"/>
    <dgm:cxn modelId="{E0EA2A96-C3DC-4446-815E-65E3B48EDAC4}" type="presOf" srcId="{FFEFBB9E-A16F-48F0-AC07-AC7588D5581A}" destId="{888DED1F-9510-4D72-ACE2-66EA3304C8DA}" srcOrd="1" destOrd="0" presId="urn:microsoft.com/office/officeart/2008/layout/HorizontalMultiLevelHierarchy"/>
    <dgm:cxn modelId="{D1B3241D-1AC1-4181-926C-D55B98A2BD97}" type="presOf" srcId="{80404BB1-4BE4-4463-B441-4F405DB76197}" destId="{CE356A66-FAA4-4824-B820-8A9F766E70CF}" srcOrd="0" destOrd="0" presId="urn:microsoft.com/office/officeart/2008/layout/HorizontalMultiLevelHierarchy"/>
    <dgm:cxn modelId="{6EB5EF6F-E46C-4D9B-90FF-8B40F0A80A5B}" srcId="{3D5E1431-B720-49F4-A6B6-73EBFFC59A5E}" destId="{FAE87A00-CEFA-4DDE-9EBA-C1A239E02E76}" srcOrd="3" destOrd="0" parTransId="{FFEFBB9E-A16F-48F0-AC07-AC7588D5581A}" sibTransId="{44D3FA97-8F7B-4944-98A0-0073CC36A595}"/>
    <dgm:cxn modelId="{C66418F2-6332-4B78-9342-EF49D74184E4}" srcId="{3D5E1431-B720-49F4-A6B6-73EBFFC59A5E}" destId="{EE87C06E-D18F-4E27-ADD4-34FF170FDA42}" srcOrd="1" destOrd="0" parTransId="{7BC5B09D-FF9A-4591-A585-1FB2578E44BC}" sibTransId="{AE50492D-8868-4D94-B3AE-A081A1AD6615}"/>
    <dgm:cxn modelId="{F38313FD-20B4-48D3-90DE-1C9A5F9D78D6}" type="presOf" srcId="{594FB326-F420-451B-A2B3-798C4BCF1807}" destId="{65D9F246-4C25-413C-8CC1-A36D3A48307E}" srcOrd="0" destOrd="0" presId="urn:microsoft.com/office/officeart/2008/layout/HorizontalMultiLevelHierarchy"/>
    <dgm:cxn modelId="{92EE3733-4DC1-4C26-99E6-95F1838BBF02}" type="presParOf" srcId="{65D9F246-4C25-413C-8CC1-A36D3A48307E}" destId="{297316F3-2895-487A-AD2D-DE9B97EB451D}" srcOrd="0" destOrd="0" presId="urn:microsoft.com/office/officeart/2008/layout/HorizontalMultiLevelHierarchy"/>
    <dgm:cxn modelId="{1A92EAE1-C3E4-40E6-A24C-2B2A3749D1C9}" type="presParOf" srcId="{297316F3-2895-487A-AD2D-DE9B97EB451D}" destId="{2F3D35C1-81AD-47C4-A3BB-19162416C63F}" srcOrd="0" destOrd="0" presId="urn:microsoft.com/office/officeart/2008/layout/HorizontalMultiLevelHierarchy"/>
    <dgm:cxn modelId="{7F6EA889-8247-4772-9564-60227FB0E599}" type="presParOf" srcId="{297316F3-2895-487A-AD2D-DE9B97EB451D}" destId="{80723BAF-AC8D-4AB9-8370-CF86038EE691}" srcOrd="1" destOrd="0" presId="urn:microsoft.com/office/officeart/2008/layout/HorizontalMultiLevelHierarchy"/>
    <dgm:cxn modelId="{1FA328B7-7F92-4D79-84AF-97B54C01581C}" type="presParOf" srcId="{80723BAF-AC8D-4AB9-8370-CF86038EE691}" destId="{0ED8EF7F-3B33-4694-B176-0D7E57959D98}" srcOrd="0" destOrd="0" presId="urn:microsoft.com/office/officeart/2008/layout/HorizontalMultiLevelHierarchy"/>
    <dgm:cxn modelId="{C738211D-DC30-43B7-8F1D-755F7B124BD5}" type="presParOf" srcId="{0ED8EF7F-3B33-4694-B176-0D7E57959D98}" destId="{B1713DD7-C434-4B80-885F-389E8BDC05D2}" srcOrd="0" destOrd="0" presId="urn:microsoft.com/office/officeart/2008/layout/HorizontalMultiLevelHierarchy"/>
    <dgm:cxn modelId="{68126F1C-7158-463B-B284-DA8B0605218C}" type="presParOf" srcId="{80723BAF-AC8D-4AB9-8370-CF86038EE691}" destId="{98916D83-EF98-49BE-A360-24BE86B0D66D}" srcOrd="1" destOrd="0" presId="urn:microsoft.com/office/officeart/2008/layout/HorizontalMultiLevelHierarchy"/>
    <dgm:cxn modelId="{1FC1E3E6-995C-42FC-8C32-FD38612C8EBF}" type="presParOf" srcId="{98916D83-EF98-49BE-A360-24BE86B0D66D}" destId="{DC5A131A-998E-4917-A3FA-42386EFF957E}" srcOrd="0" destOrd="0" presId="urn:microsoft.com/office/officeart/2008/layout/HorizontalMultiLevelHierarchy"/>
    <dgm:cxn modelId="{6198CBFA-C832-4F7F-907A-F5B5391973BD}" type="presParOf" srcId="{98916D83-EF98-49BE-A360-24BE86B0D66D}" destId="{4F7E82FC-6A2C-4B53-9842-B006B6E1E739}" srcOrd="1" destOrd="0" presId="urn:microsoft.com/office/officeart/2008/layout/HorizontalMultiLevelHierarchy"/>
    <dgm:cxn modelId="{141F4E17-9F5F-466D-AC21-85F22D98B15B}" type="presParOf" srcId="{80723BAF-AC8D-4AB9-8370-CF86038EE691}" destId="{D33AA4D0-A654-447A-8D27-C24C0EB67420}" srcOrd="2" destOrd="0" presId="urn:microsoft.com/office/officeart/2008/layout/HorizontalMultiLevelHierarchy"/>
    <dgm:cxn modelId="{AF024C77-DC47-4D3D-9408-2C39C29F2C4A}" type="presParOf" srcId="{D33AA4D0-A654-447A-8D27-C24C0EB67420}" destId="{3937D3C4-9731-491A-A426-FD4CE7BD2A41}" srcOrd="0" destOrd="0" presId="urn:microsoft.com/office/officeart/2008/layout/HorizontalMultiLevelHierarchy"/>
    <dgm:cxn modelId="{64345104-3299-4EA9-A9DA-59F3C9AA62DF}" type="presParOf" srcId="{80723BAF-AC8D-4AB9-8370-CF86038EE691}" destId="{0B24A484-B70D-4F35-9A58-0B8CB2685A8F}" srcOrd="3" destOrd="0" presId="urn:microsoft.com/office/officeart/2008/layout/HorizontalMultiLevelHierarchy"/>
    <dgm:cxn modelId="{9630D94C-6F14-4523-8F6B-4A5C6097DA54}" type="presParOf" srcId="{0B24A484-B70D-4F35-9A58-0B8CB2685A8F}" destId="{10646B7B-F199-48D5-BF1D-A737C2AE7014}" srcOrd="0" destOrd="0" presId="urn:microsoft.com/office/officeart/2008/layout/HorizontalMultiLevelHierarchy"/>
    <dgm:cxn modelId="{BF6A92B5-6722-4811-97CD-A9305B039292}" type="presParOf" srcId="{0B24A484-B70D-4F35-9A58-0B8CB2685A8F}" destId="{04A09E2C-117A-4292-8366-E2E3CFF0AAF4}" srcOrd="1" destOrd="0" presId="urn:microsoft.com/office/officeart/2008/layout/HorizontalMultiLevelHierarchy"/>
    <dgm:cxn modelId="{0F62578C-097E-492D-9D6C-F38658FAEA9D}" type="presParOf" srcId="{80723BAF-AC8D-4AB9-8370-CF86038EE691}" destId="{CE356A66-FAA4-4824-B820-8A9F766E70CF}" srcOrd="4" destOrd="0" presId="urn:microsoft.com/office/officeart/2008/layout/HorizontalMultiLevelHierarchy"/>
    <dgm:cxn modelId="{2260A75C-FE84-450D-BAED-0F2895999AD5}" type="presParOf" srcId="{CE356A66-FAA4-4824-B820-8A9F766E70CF}" destId="{647D0BF8-FC7F-438F-B328-6A92917B9B21}" srcOrd="0" destOrd="0" presId="urn:microsoft.com/office/officeart/2008/layout/HorizontalMultiLevelHierarchy"/>
    <dgm:cxn modelId="{AAC73229-470F-4486-A754-3C8F775E841E}" type="presParOf" srcId="{80723BAF-AC8D-4AB9-8370-CF86038EE691}" destId="{F485B989-EA1E-4ED3-B7B8-5000EC4A6BBB}" srcOrd="5" destOrd="0" presId="urn:microsoft.com/office/officeart/2008/layout/HorizontalMultiLevelHierarchy"/>
    <dgm:cxn modelId="{EF8CF1FB-C5D0-43B2-B120-C6AB97E92F9E}" type="presParOf" srcId="{F485B989-EA1E-4ED3-B7B8-5000EC4A6BBB}" destId="{FD57B550-74B9-49F1-8831-7E425E69D794}" srcOrd="0" destOrd="0" presId="urn:microsoft.com/office/officeart/2008/layout/HorizontalMultiLevelHierarchy"/>
    <dgm:cxn modelId="{904D5110-B04F-41E5-AD69-0E09DB1CF219}" type="presParOf" srcId="{F485B989-EA1E-4ED3-B7B8-5000EC4A6BBB}" destId="{53C7A70D-5652-4329-9792-CCCCC7CD26FF}" srcOrd="1" destOrd="0" presId="urn:microsoft.com/office/officeart/2008/layout/HorizontalMultiLevelHierarchy"/>
    <dgm:cxn modelId="{49C2763E-50C9-4748-8D19-34262A2CB9D4}" type="presParOf" srcId="{80723BAF-AC8D-4AB9-8370-CF86038EE691}" destId="{13A84B09-4FE8-4F7A-BDA3-62C0DA08477D}" srcOrd="6" destOrd="0" presId="urn:microsoft.com/office/officeart/2008/layout/HorizontalMultiLevelHierarchy"/>
    <dgm:cxn modelId="{E421A97D-0E9B-4CCC-9E89-DFCE36B012F1}" type="presParOf" srcId="{13A84B09-4FE8-4F7A-BDA3-62C0DA08477D}" destId="{888DED1F-9510-4D72-ACE2-66EA3304C8DA}" srcOrd="0" destOrd="0" presId="urn:microsoft.com/office/officeart/2008/layout/HorizontalMultiLevelHierarchy"/>
    <dgm:cxn modelId="{27398A98-862C-4A9F-B1BF-04BC0F07125D}" type="presParOf" srcId="{80723BAF-AC8D-4AB9-8370-CF86038EE691}" destId="{08E5740D-0D76-4CD1-AD10-30E1085F85A7}" srcOrd="7" destOrd="0" presId="urn:microsoft.com/office/officeart/2008/layout/HorizontalMultiLevelHierarchy"/>
    <dgm:cxn modelId="{17583614-E2C3-4B3D-A3D6-9C34F7BB282B}" type="presParOf" srcId="{08E5740D-0D76-4CD1-AD10-30E1085F85A7}" destId="{465D50FA-8035-4EBF-B29F-954A0BE8CD3D}" srcOrd="0" destOrd="0" presId="urn:microsoft.com/office/officeart/2008/layout/HorizontalMultiLevelHierarchy"/>
    <dgm:cxn modelId="{FA184089-77EF-48A0-A348-6B4BBF518D90}" type="presParOf" srcId="{08E5740D-0D76-4CD1-AD10-30E1085F85A7}" destId="{524B505E-38A7-48D8-B5A8-8756D2FC57C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661E2D-CA7F-4444-A4C1-528A1B223C0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C01D02-BA8F-4924-8A4D-FB668C3E52F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ООД «Музыка»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7A4B32-5536-4DCE-BFEB-F93934DAE58A}" type="parTrans" cxnId="{6C792124-0792-4E7A-B27A-93A3BAF514F5}">
      <dgm:prSet/>
      <dgm:spPr/>
      <dgm:t>
        <a:bodyPr/>
        <a:lstStyle/>
        <a:p>
          <a:endParaRPr lang="ru-RU"/>
        </a:p>
      </dgm:t>
    </dgm:pt>
    <dgm:pt modelId="{23ABB18C-299A-4775-9FB9-6EA264101E72}" type="sibTrans" cxnId="{6C792124-0792-4E7A-B27A-93A3BAF514F5}">
      <dgm:prSet/>
      <dgm:spPr/>
      <dgm:t>
        <a:bodyPr/>
        <a:lstStyle/>
        <a:p>
          <a:endParaRPr lang="ru-RU"/>
        </a:p>
      </dgm:t>
    </dgm:pt>
    <dgm:pt modelId="{0192E77D-2728-4579-8CAF-8206901EA95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освоение детьми основ актерского мастерства в процессе выполнения упражнений творческого характера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80531-651E-45ED-A8B6-F7ADBDE066DE}" type="parTrans" cxnId="{328D1D87-BDA5-4C70-BE2D-49AE9181E4E6}">
      <dgm:prSet/>
      <dgm:spPr/>
      <dgm:t>
        <a:bodyPr/>
        <a:lstStyle/>
        <a:p>
          <a:endParaRPr lang="ru-RU"/>
        </a:p>
      </dgm:t>
    </dgm:pt>
    <dgm:pt modelId="{51F4B94F-0884-4BFA-AB56-8392943D069F}" type="sibTrans" cxnId="{328D1D87-BDA5-4C70-BE2D-49AE9181E4E6}">
      <dgm:prSet/>
      <dgm:spPr/>
      <dgm:t>
        <a:bodyPr/>
        <a:lstStyle/>
        <a:p>
          <a:endParaRPr lang="ru-RU"/>
        </a:p>
      </dgm:t>
    </dgm:pt>
    <dgm:pt modelId="{522118F2-5FA2-4438-A179-F7F6B8F5D3DA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освоение детьми технических приемов, характерных для различных видов музыкально-театрального искусства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3D47D9-AFA4-4E00-BA03-D9D8C9022E71}" type="parTrans" cxnId="{7ED5BFD8-DD8E-43B5-A8DE-B27FE4863CD2}">
      <dgm:prSet/>
      <dgm:spPr/>
      <dgm:t>
        <a:bodyPr/>
        <a:lstStyle/>
        <a:p>
          <a:endParaRPr lang="ru-RU"/>
        </a:p>
      </dgm:t>
    </dgm:pt>
    <dgm:pt modelId="{D17DB2C6-A1CB-42BC-9229-67A4B6C1505E}" type="sibTrans" cxnId="{7ED5BFD8-DD8E-43B5-A8DE-B27FE4863CD2}">
      <dgm:prSet/>
      <dgm:spPr/>
      <dgm:t>
        <a:bodyPr/>
        <a:lstStyle/>
        <a:p>
          <a:endParaRPr lang="ru-RU"/>
        </a:p>
      </dgm:t>
    </dgm:pt>
    <dgm:pt modelId="{1C5CD0DB-CD59-4A42-A8FD-8FF106DC8331}" type="pres">
      <dgm:prSet presAssocID="{D3661E2D-CA7F-4444-A4C1-528A1B223C0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FC428F9-58DF-4ADE-912C-57A131351E50}" type="pres">
      <dgm:prSet presAssocID="{E8C01D02-BA8F-4924-8A4D-FB668C3E52FA}" presName="root" presStyleCnt="0"/>
      <dgm:spPr/>
    </dgm:pt>
    <dgm:pt modelId="{91BA6BD1-7A9B-4AD6-AD5E-DAFD39FEE98B}" type="pres">
      <dgm:prSet presAssocID="{E8C01D02-BA8F-4924-8A4D-FB668C3E52FA}" presName="rootComposite" presStyleCnt="0"/>
      <dgm:spPr/>
    </dgm:pt>
    <dgm:pt modelId="{9FDDD4D6-7C98-4938-92F0-BAC7642185C4}" type="pres">
      <dgm:prSet presAssocID="{E8C01D02-BA8F-4924-8A4D-FB668C3E52FA}" presName="rootText" presStyleLbl="node1" presStyleIdx="0" presStyleCnt="1"/>
      <dgm:spPr/>
      <dgm:t>
        <a:bodyPr/>
        <a:lstStyle/>
        <a:p>
          <a:endParaRPr lang="ru-RU"/>
        </a:p>
      </dgm:t>
    </dgm:pt>
    <dgm:pt modelId="{8FE923A1-A7F2-438E-B4CA-E20EB7977E29}" type="pres">
      <dgm:prSet presAssocID="{E8C01D02-BA8F-4924-8A4D-FB668C3E52FA}" presName="rootConnector" presStyleLbl="node1" presStyleIdx="0" presStyleCnt="1"/>
      <dgm:spPr/>
      <dgm:t>
        <a:bodyPr/>
        <a:lstStyle/>
        <a:p>
          <a:endParaRPr lang="ru-RU"/>
        </a:p>
      </dgm:t>
    </dgm:pt>
    <dgm:pt modelId="{1C7FD2E4-C9D0-4B51-9E80-33F6631E7B9B}" type="pres">
      <dgm:prSet presAssocID="{E8C01D02-BA8F-4924-8A4D-FB668C3E52FA}" presName="childShape" presStyleCnt="0"/>
      <dgm:spPr/>
    </dgm:pt>
    <dgm:pt modelId="{C593E124-3EC8-4DD1-948D-03E114BD1D5F}" type="pres">
      <dgm:prSet presAssocID="{E0680531-651E-45ED-A8B6-F7ADBDE066DE}" presName="Name13" presStyleLbl="parChTrans1D2" presStyleIdx="0" presStyleCnt="2"/>
      <dgm:spPr/>
      <dgm:t>
        <a:bodyPr/>
        <a:lstStyle/>
        <a:p>
          <a:endParaRPr lang="ru-RU"/>
        </a:p>
      </dgm:t>
    </dgm:pt>
    <dgm:pt modelId="{7F8FED27-5415-45FF-8756-E722E2AFFC90}" type="pres">
      <dgm:prSet presAssocID="{0192E77D-2728-4579-8CAF-8206901EA956}" presName="childText" presStyleLbl="bgAcc1" presStyleIdx="0" presStyleCnt="2" custScaleX="121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B61AF4-2201-4D8A-BB94-4034C51C11F2}" type="pres">
      <dgm:prSet presAssocID="{963D47D9-AFA4-4E00-BA03-D9D8C9022E71}" presName="Name13" presStyleLbl="parChTrans1D2" presStyleIdx="1" presStyleCnt="2"/>
      <dgm:spPr/>
      <dgm:t>
        <a:bodyPr/>
        <a:lstStyle/>
        <a:p>
          <a:endParaRPr lang="ru-RU"/>
        </a:p>
      </dgm:t>
    </dgm:pt>
    <dgm:pt modelId="{86C95351-EE12-477C-9CDE-BF75083A0AD2}" type="pres">
      <dgm:prSet presAssocID="{522118F2-5FA2-4438-A179-F7F6B8F5D3DA}" presName="childText" presStyleLbl="bgAcc1" presStyleIdx="1" presStyleCnt="2" custScaleX="121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30F2EA-A4E9-4419-8441-59FA4E436ECE}" type="presOf" srcId="{E0680531-651E-45ED-A8B6-F7ADBDE066DE}" destId="{C593E124-3EC8-4DD1-948D-03E114BD1D5F}" srcOrd="0" destOrd="0" presId="urn:microsoft.com/office/officeart/2005/8/layout/hierarchy3"/>
    <dgm:cxn modelId="{69FE69D5-226F-43D8-A893-FF56304F085C}" type="presOf" srcId="{E8C01D02-BA8F-4924-8A4D-FB668C3E52FA}" destId="{8FE923A1-A7F2-438E-B4CA-E20EB7977E29}" srcOrd="1" destOrd="0" presId="urn:microsoft.com/office/officeart/2005/8/layout/hierarchy3"/>
    <dgm:cxn modelId="{596538AB-9F6D-4DBD-B4BC-6AC936949F4B}" type="presOf" srcId="{963D47D9-AFA4-4E00-BA03-D9D8C9022E71}" destId="{B2B61AF4-2201-4D8A-BB94-4034C51C11F2}" srcOrd="0" destOrd="0" presId="urn:microsoft.com/office/officeart/2005/8/layout/hierarchy3"/>
    <dgm:cxn modelId="{6C792124-0792-4E7A-B27A-93A3BAF514F5}" srcId="{D3661E2D-CA7F-4444-A4C1-528A1B223C0D}" destId="{E8C01D02-BA8F-4924-8A4D-FB668C3E52FA}" srcOrd="0" destOrd="0" parTransId="{3E7A4B32-5536-4DCE-BFEB-F93934DAE58A}" sibTransId="{23ABB18C-299A-4775-9FB9-6EA264101E72}"/>
    <dgm:cxn modelId="{7ED5BFD8-DD8E-43B5-A8DE-B27FE4863CD2}" srcId="{E8C01D02-BA8F-4924-8A4D-FB668C3E52FA}" destId="{522118F2-5FA2-4438-A179-F7F6B8F5D3DA}" srcOrd="1" destOrd="0" parTransId="{963D47D9-AFA4-4E00-BA03-D9D8C9022E71}" sibTransId="{D17DB2C6-A1CB-42BC-9229-67A4B6C1505E}"/>
    <dgm:cxn modelId="{02AFFE3F-FD56-4240-81A4-7433D506E567}" type="presOf" srcId="{0192E77D-2728-4579-8CAF-8206901EA956}" destId="{7F8FED27-5415-45FF-8756-E722E2AFFC90}" srcOrd="0" destOrd="0" presId="urn:microsoft.com/office/officeart/2005/8/layout/hierarchy3"/>
    <dgm:cxn modelId="{328D1D87-BDA5-4C70-BE2D-49AE9181E4E6}" srcId="{E8C01D02-BA8F-4924-8A4D-FB668C3E52FA}" destId="{0192E77D-2728-4579-8CAF-8206901EA956}" srcOrd="0" destOrd="0" parTransId="{E0680531-651E-45ED-A8B6-F7ADBDE066DE}" sibTransId="{51F4B94F-0884-4BFA-AB56-8392943D069F}"/>
    <dgm:cxn modelId="{5AC1CD58-AB2C-4191-8C8D-5D7F349ECF67}" type="presOf" srcId="{522118F2-5FA2-4438-A179-F7F6B8F5D3DA}" destId="{86C95351-EE12-477C-9CDE-BF75083A0AD2}" srcOrd="0" destOrd="0" presId="urn:microsoft.com/office/officeart/2005/8/layout/hierarchy3"/>
    <dgm:cxn modelId="{2501989F-103C-4785-8629-1220760ED7D0}" type="presOf" srcId="{D3661E2D-CA7F-4444-A4C1-528A1B223C0D}" destId="{1C5CD0DB-CD59-4A42-A8FD-8FF106DC8331}" srcOrd="0" destOrd="0" presId="urn:microsoft.com/office/officeart/2005/8/layout/hierarchy3"/>
    <dgm:cxn modelId="{4927FB42-C75F-43ED-9FBD-1245038CA073}" type="presOf" srcId="{E8C01D02-BA8F-4924-8A4D-FB668C3E52FA}" destId="{9FDDD4D6-7C98-4938-92F0-BAC7642185C4}" srcOrd="0" destOrd="0" presId="urn:microsoft.com/office/officeart/2005/8/layout/hierarchy3"/>
    <dgm:cxn modelId="{9B0C010E-8FD2-4C0C-836B-3ACF4DC7914E}" type="presParOf" srcId="{1C5CD0DB-CD59-4A42-A8FD-8FF106DC8331}" destId="{5FC428F9-58DF-4ADE-912C-57A131351E50}" srcOrd="0" destOrd="0" presId="urn:microsoft.com/office/officeart/2005/8/layout/hierarchy3"/>
    <dgm:cxn modelId="{B762303D-0419-404C-872A-AE5BD22F8B07}" type="presParOf" srcId="{5FC428F9-58DF-4ADE-912C-57A131351E50}" destId="{91BA6BD1-7A9B-4AD6-AD5E-DAFD39FEE98B}" srcOrd="0" destOrd="0" presId="urn:microsoft.com/office/officeart/2005/8/layout/hierarchy3"/>
    <dgm:cxn modelId="{9AE6156E-878D-4328-AB14-41E5ADB1ED2B}" type="presParOf" srcId="{91BA6BD1-7A9B-4AD6-AD5E-DAFD39FEE98B}" destId="{9FDDD4D6-7C98-4938-92F0-BAC7642185C4}" srcOrd="0" destOrd="0" presId="urn:microsoft.com/office/officeart/2005/8/layout/hierarchy3"/>
    <dgm:cxn modelId="{4A52ED37-6F06-40F4-9F50-C07A05745E12}" type="presParOf" srcId="{91BA6BD1-7A9B-4AD6-AD5E-DAFD39FEE98B}" destId="{8FE923A1-A7F2-438E-B4CA-E20EB7977E29}" srcOrd="1" destOrd="0" presId="urn:microsoft.com/office/officeart/2005/8/layout/hierarchy3"/>
    <dgm:cxn modelId="{8E98710E-E3F1-4F3E-A782-8D903815B5B5}" type="presParOf" srcId="{5FC428F9-58DF-4ADE-912C-57A131351E50}" destId="{1C7FD2E4-C9D0-4B51-9E80-33F6631E7B9B}" srcOrd="1" destOrd="0" presId="urn:microsoft.com/office/officeart/2005/8/layout/hierarchy3"/>
    <dgm:cxn modelId="{F67BCE1E-0055-4EA5-B2F6-7F64FBE74A73}" type="presParOf" srcId="{1C7FD2E4-C9D0-4B51-9E80-33F6631E7B9B}" destId="{C593E124-3EC8-4DD1-948D-03E114BD1D5F}" srcOrd="0" destOrd="0" presId="urn:microsoft.com/office/officeart/2005/8/layout/hierarchy3"/>
    <dgm:cxn modelId="{4C89D28E-0CE5-4780-8FA4-CAA006B33ED6}" type="presParOf" srcId="{1C7FD2E4-C9D0-4B51-9E80-33F6631E7B9B}" destId="{7F8FED27-5415-45FF-8756-E722E2AFFC90}" srcOrd="1" destOrd="0" presId="urn:microsoft.com/office/officeart/2005/8/layout/hierarchy3"/>
    <dgm:cxn modelId="{E672B106-8CFA-47AD-885D-1B35454BB1A2}" type="presParOf" srcId="{1C7FD2E4-C9D0-4B51-9E80-33F6631E7B9B}" destId="{B2B61AF4-2201-4D8A-BB94-4034C51C11F2}" srcOrd="2" destOrd="0" presId="urn:microsoft.com/office/officeart/2005/8/layout/hierarchy3"/>
    <dgm:cxn modelId="{607DF5E4-93F1-4189-BB44-7A5070024C81}" type="presParOf" srcId="{1C7FD2E4-C9D0-4B51-9E80-33F6631E7B9B}" destId="{86C95351-EE12-477C-9CDE-BF75083A0AD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61B83C-B49C-453A-808D-913EF46B85CB}" type="doc">
      <dgm:prSet loTypeId="urn:microsoft.com/office/officeart/2005/8/layout/hProcess9" loCatId="process" qsTypeId="urn:microsoft.com/office/officeart/2005/8/quickstyle/simple1" qsCatId="simple" csTypeId="urn:microsoft.com/office/officeart/2005/8/colors/accent3_4" csCatId="accent3" phldr="1"/>
      <dgm:spPr/>
    </dgm:pt>
    <dgm:pt modelId="{2D3404E3-D670-4305-8723-2771E40BA80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Ребенок-слушатель: 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ребенок неоднократно слышит и видит движение, взрослый комментирует акценты, на которые ребенок должен обратить внимание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CB2AED-7CA7-4B58-8022-C97872DAFD79}" type="parTrans" cxnId="{71E637D3-69AE-4B79-A45E-AC438DC6A04D}">
      <dgm:prSet/>
      <dgm:spPr/>
      <dgm:t>
        <a:bodyPr/>
        <a:lstStyle/>
        <a:p>
          <a:endParaRPr lang="ru-RU"/>
        </a:p>
      </dgm:t>
    </dgm:pt>
    <dgm:pt modelId="{B9A9B7D1-CED1-4A7E-824F-620814A6A144}" type="sibTrans" cxnId="{71E637D3-69AE-4B79-A45E-AC438DC6A04D}">
      <dgm:prSet/>
      <dgm:spPr/>
      <dgm:t>
        <a:bodyPr/>
        <a:lstStyle/>
        <a:p>
          <a:endParaRPr lang="ru-RU"/>
        </a:p>
      </dgm:t>
    </dgm:pt>
    <dgm:pt modelId="{4032CF46-32AA-4683-9D2D-57AD5DDAACB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Ребенок-исполнитель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после многократного восприятия движения, постепенно ребенок многое усваивает, запоминает, с желанием выполняет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9791A-68FF-4C16-BA80-CAFC58B2C9AC}" type="parTrans" cxnId="{EBA9C905-5DB4-41C7-9B12-FE8899C9A883}">
      <dgm:prSet/>
      <dgm:spPr/>
      <dgm:t>
        <a:bodyPr/>
        <a:lstStyle/>
        <a:p>
          <a:endParaRPr lang="ru-RU"/>
        </a:p>
      </dgm:t>
    </dgm:pt>
    <dgm:pt modelId="{7B3373E3-42A8-4FF4-950C-C6A29D3D672B}" type="sibTrans" cxnId="{EBA9C905-5DB4-41C7-9B12-FE8899C9A883}">
      <dgm:prSet/>
      <dgm:spPr/>
      <dgm:t>
        <a:bodyPr/>
        <a:lstStyle/>
        <a:p>
          <a:endParaRPr lang="ru-RU"/>
        </a:p>
      </dgm:t>
    </dgm:pt>
    <dgm:pt modelId="{E75CC1F2-B08E-4AA0-B0B0-5EDED579AD40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Ребенок-сочинитель: 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ребенку многое понятно, он самостоятельно осваивает движения, доволен, что все получается. Ребенок использует движения в творческих интерпретациях в </a:t>
          </a:r>
          <a:r>
            <a:rPr lang="ru-RU" sz="1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процессе музыкально-ритмического творчества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2EC3F9-72BF-458F-B5F8-19117A5A5C72}" type="parTrans" cxnId="{AB93AAC0-8240-4E03-811C-8539E0AF371A}">
      <dgm:prSet/>
      <dgm:spPr/>
      <dgm:t>
        <a:bodyPr/>
        <a:lstStyle/>
        <a:p>
          <a:endParaRPr lang="ru-RU"/>
        </a:p>
      </dgm:t>
    </dgm:pt>
    <dgm:pt modelId="{50A6DB40-BE06-493F-A3CC-6FD89C104C1F}" type="sibTrans" cxnId="{AB93AAC0-8240-4E03-811C-8539E0AF371A}">
      <dgm:prSet/>
      <dgm:spPr/>
      <dgm:t>
        <a:bodyPr/>
        <a:lstStyle/>
        <a:p>
          <a:endParaRPr lang="ru-RU"/>
        </a:p>
      </dgm:t>
    </dgm:pt>
    <dgm:pt modelId="{288F6142-B821-410D-9B71-EBD969DF43DB}" type="pres">
      <dgm:prSet presAssocID="{9F61B83C-B49C-453A-808D-913EF46B85CB}" presName="CompostProcess" presStyleCnt="0">
        <dgm:presLayoutVars>
          <dgm:dir/>
          <dgm:resizeHandles val="exact"/>
        </dgm:presLayoutVars>
      </dgm:prSet>
      <dgm:spPr/>
    </dgm:pt>
    <dgm:pt modelId="{4D46FA85-401D-4EB3-A7EE-3E3EA06CDF4C}" type="pres">
      <dgm:prSet presAssocID="{9F61B83C-B49C-453A-808D-913EF46B85CB}" presName="arrow" presStyleLbl="bgShp" presStyleIdx="0" presStyleCnt="1"/>
      <dgm:spPr>
        <a:solidFill>
          <a:srgbClr val="FFFF00"/>
        </a:solidFill>
      </dgm:spPr>
    </dgm:pt>
    <dgm:pt modelId="{64874820-9A9E-4D9E-9070-376D3CF6DCCC}" type="pres">
      <dgm:prSet presAssocID="{9F61B83C-B49C-453A-808D-913EF46B85CB}" presName="linearProcess" presStyleCnt="0"/>
      <dgm:spPr/>
    </dgm:pt>
    <dgm:pt modelId="{9264F424-1A61-4A95-ADDB-FE7E6C355E4C}" type="pres">
      <dgm:prSet presAssocID="{2D3404E3-D670-4305-8723-2771E40BA80A}" presName="textNode" presStyleLbl="node1" presStyleIdx="0" presStyleCnt="3" custScaleY="134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56D95-31F3-482B-A45C-3F831BB23AFC}" type="pres">
      <dgm:prSet presAssocID="{B9A9B7D1-CED1-4A7E-824F-620814A6A144}" presName="sibTrans" presStyleCnt="0"/>
      <dgm:spPr/>
    </dgm:pt>
    <dgm:pt modelId="{93905BE3-080C-4179-9AB2-16E91510A41D}" type="pres">
      <dgm:prSet presAssocID="{4032CF46-32AA-4683-9D2D-57AD5DDAACBE}" presName="textNode" presStyleLbl="node1" presStyleIdx="1" presStyleCnt="3" custScaleY="134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3D914-87F9-41F2-8AFB-1E15B961F4DD}" type="pres">
      <dgm:prSet presAssocID="{7B3373E3-42A8-4FF4-950C-C6A29D3D672B}" presName="sibTrans" presStyleCnt="0"/>
      <dgm:spPr/>
    </dgm:pt>
    <dgm:pt modelId="{E59B1039-C9AE-4629-A51A-D7D9EAD82B58}" type="pres">
      <dgm:prSet presAssocID="{E75CC1F2-B08E-4AA0-B0B0-5EDED579AD40}" presName="textNode" presStyleLbl="node1" presStyleIdx="2" presStyleCnt="3" custScaleY="201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E637D3-69AE-4B79-A45E-AC438DC6A04D}" srcId="{9F61B83C-B49C-453A-808D-913EF46B85CB}" destId="{2D3404E3-D670-4305-8723-2771E40BA80A}" srcOrd="0" destOrd="0" parTransId="{80CB2AED-7CA7-4B58-8022-C97872DAFD79}" sibTransId="{B9A9B7D1-CED1-4A7E-824F-620814A6A144}"/>
    <dgm:cxn modelId="{D82587D8-2A47-4D10-8818-A66EF9B88686}" type="presOf" srcId="{4032CF46-32AA-4683-9D2D-57AD5DDAACBE}" destId="{93905BE3-080C-4179-9AB2-16E91510A41D}" srcOrd="0" destOrd="0" presId="urn:microsoft.com/office/officeart/2005/8/layout/hProcess9"/>
    <dgm:cxn modelId="{1F040371-B695-46D5-B28F-0017E940934F}" type="presOf" srcId="{2D3404E3-D670-4305-8723-2771E40BA80A}" destId="{9264F424-1A61-4A95-ADDB-FE7E6C355E4C}" srcOrd="0" destOrd="0" presId="urn:microsoft.com/office/officeart/2005/8/layout/hProcess9"/>
    <dgm:cxn modelId="{EBA9C905-5DB4-41C7-9B12-FE8899C9A883}" srcId="{9F61B83C-B49C-453A-808D-913EF46B85CB}" destId="{4032CF46-32AA-4683-9D2D-57AD5DDAACBE}" srcOrd="1" destOrd="0" parTransId="{A389791A-68FF-4C16-BA80-CAFC58B2C9AC}" sibTransId="{7B3373E3-42A8-4FF4-950C-C6A29D3D672B}"/>
    <dgm:cxn modelId="{DCA44A04-FEDB-4572-A2EB-B49DCF2BF834}" type="presOf" srcId="{9F61B83C-B49C-453A-808D-913EF46B85CB}" destId="{288F6142-B821-410D-9B71-EBD969DF43DB}" srcOrd="0" destOrd="0" presId="urn:microsoft.com/office/officeart/2005/8/layout/hProcess9"/>
    <dgm:cxn modelId="{45317439-55DC-44E8-8038-3EF3AB8EBE0F}" type="presOf" srcId="{E75CC1F2-B08E-4AA0-B0B0-5EDED579AD40}" destId="{E59B1039-C9AE-4629-A51A-D7D9EAD82B58}" srcOrd="0" destOrd="0" presId="urn:microsoft.com/office/officeart/2005/8/layout/hProcess9"/>
    <dgm:cxn modelId="{AB93AAC0-8240-4E03-811C-8539E0AF371A}" srcId="{9F61B83C-B49C-453A-808D-913EF46B85CB}" destId="{E75CC1F2-B08E-4AA0-B0B0-5EDED579AD40}" srcOrd="2" destOrd="0" parTransId="{F52EC3F9-72BF-458F-B5F8-19117A5A5C72}" sibTransId="{50A6DB40-BE06-493F-A3CC-6FD89C104C1F}"/>
    <dgm:cxn modelId="{5C3C0D3E-3CB9-405F-9628-68E6FE30B2D9}" type="presParOf" srcId="{288F6142-B821-410D-9B71-EBD969DF43DB}" destId="{4D46FA85-401D-4EB3-A7EE-3E3EA06CDF4C}" srcOrd="0" destOrd="0" presId="urn:microsoft.com/office/officeart/2005/8/layout/hProcess9"/>
    <dgm:cxn modelId="{901BFEAF-1415-4303-8B10-7D1A4D7051F9}" type="presParOf" srcId="{288F6142-B821-410D-9B71-EBD969DF43DB}" destId="{64874820-9A9E-4D9E-9070-376D3CF6DCCC}" srcOrd="1" destOrd="0" presId="urn:microsoft.com/office/officeart/2005/8/layout/hProcess9"/>
    <dgm:cxn modelId="{87ED3858-F3EF-4F4C-9CE6-F2C97C227F75}" type="presParOf" srcId="{64874820-9A9E-4D9E-9070-376D3CF6DCCC}" destId="{9264F424-1A61-4A95-ADDB-FE7E6C355E4C}" srcOrd="0" destOrd="0" presId="urn:microsoft.com/office/officeart/2005/8/layout/hProcess9"/>
    <dgm:cxn modelId="{11211C3C-9004-486C-935B-C49D2C16F656}" type="presParOf" srcId="{64874820-9A9E-4D9E-9070-376D3CF6DCCC}" destId="{BB056D95-31F3-482B-A45C-3F831BB23AFC}" srcOrd="1" destOrd="0" presId="urn:microsoft.com/office/officeart/2005/8/layout/hProcess9"/>
    <dgm:cxn modelId="{6A6621B8-5F00-4C4A-B0CC-377FB315D743}" type="presParOf" srcId="{64874820-9A9E-4D9E-9070-376D3CF6DCCC}" destId="{93905BE3-080C-4179-9AB2-16E91510A41D}" srcOrd="2" destOrd="0" presId="urn:microsoft.com/office/officeart/2005/8/layout/hProcess9"/>
    <dgm:cxn modelId="{AF70EFE1-BADA-484A-B3C7-F2A3B9649A16}" type="presParOf" srcId="{64874820-9A9E-4D9E-9070-376D3CF6DCCC}" destId="{AA53D914-87F9-41F2-8AFB-1E15B961F4DD}" srcOrd="3" destOrd="0" presId="urn:microsoft.com/office/officeart/2005/8/layout/hProcess9"/>
    <dgm:cxn modelId="{3B15E0E7-351B-4661-BAA2-C57E25A680EB}" type="presParOf" srcId="{64874820-9A9E-4D9E-9070-376D3CF6DCCC}" destId="{E59B1039-C9AE-4629-A51A-D7D9EAD82B5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5120FE-EF78-41DF-92E3-63F596F5015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AD0E05-3C34-4981-BBFC-7FBDAE3E2550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>
              <a:solidFill>
                <a:srgbClr val="000000"/>
              </a:solidFill>
              <a:latin typeface="Georgia" panose="02040502050405020303" pitchFamily="18" charset="0"/>
            </a:rPr>
            <a:t>Нетрадиционные формы развития музыкальных способностей детей 6 – 7 лет</a:t>
          </a:r>
          <a:endParaRPr lang="ru-RU" dirty="0"/>
        </a:p>
      </dgm:t>
    </dgm:pt>
    <dgm:pt modelId="{FC315B76-9B5E-4E96-A412-61F0D3D76C8F}" type="parTrans" cxnId="{E0B60876-09EA-467E-8A18-2692E2203808}">
      <dgm:prSet/>
      <dgm:spPr/>
      <dgm:t>
        <a:bodyPr/>
        <a:lstStyle/>
        <a:p>
          <a:endParaRPr lang="ru-RU"/>
        </a:p>
      </dgm:t>
    </dgm:pt>
    <dgm:pt modelId="{C8025DB4-49C7-4CEC-82A7-13043F3ABDCE}" type="sibTrans" cxnId="{E0B60876-09EA-467E-8A18-2692E2203808}">
      <dgm:prSet/>
      <dgm:spPr/>
      <dgm:t>
        <a:bodyPr/>
        <a:lstStyle/>
        <a:p>
          <a:endParaRPr lang="ru-RU"/>
        </a:p>
      </dgm:t>
    </dgm:pt>
    <dgm:pt modelId="{92555554-CD9F-47C4-9416-F06EE5E2498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Ритмодекламация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синтез музыки и поэзии, музыкально-педагогическая модель, в которой текст не поётся, а ритмично декламируется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7270FA-BF3D-4FBA-BAA5-8E45E7518F63}" type="parTrans" cxnId="{19686A6E-6D9D-4766-8BAB-6357748512B6}">
      <dgm:prSet/>
      <dgm:spPr/>
      <dgm:t>
        <a:bodyPr/>
        <a:lstStyle/>
        <a:p>
          <a:endParaRPr lang="ru-RU"/>
        </a:p>
      </dgm:t>
    </dgm:pt>
    <dgm:pt modelId="{1735BAF8-426D-4EFD-9D8D-F84F7E1A78D5}" type="sibTrans" cxnId="{19686A6E-6D9D-4766-8BAB-6357748512B6}">
      <dgm:prSet/>
      <dgm:spPr/>
      <dgm:t>
        <a:bodyPr/>
        <a:lstStyle/>
        <a:p>
          <a:endParaRPr lang="ru-RU"/>
        </a:p>
      </dgm:t>
    </dgm:pt>
    <dgm:pt modelId="{9C9DC3FE-7A23-495D-A01D-5168DC0B428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Мелодекламация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16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чтение стихов или текста в сопровождении музыки и пропевание части текста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B7B47F-6233-4FBB-9C84-74AB3828D197}" type="parTrans" cxnId="{383EE351-BC39-41B9-A004-A06E9E2D9D6D}">
      <dgm:prSet/>
      <dgm:spPr/>
      <dgm:t>
        <a:bodyPr/>
        <a:lstStyle/>
        <a:p>
          <a:endParaRPr lang="ru-RU"/>
        </a:p>
      </dgm:t>
    </dgm:pt>
    <dgm:pt modelId="{53993633-7805-4BB0-92DF-F2D6E36BB99A}" type="sibTrans" cxnId="{383EE351-BC39-41B9-A004-A06E9E2D9D6D}">
      <dgm:prSet/>
      <dgm:spPr/>
      <dgm:t>
        <a:bodyPr/>
        <a:lstStyle/>
        <a:p>
          <a:endParaRPr lang="ru-RU"/>
        </a:p>
      </dgm:t>
    </dgm:pt>
    <dgm:pt modelId="{C4A87389-C8F5-4313-89D6-FEAECB4B4657}" type="pres">
      <dgm:prSet presAssocID="{D95120FE-EF78-41DF-92E3-63F596F5015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A48DA13-4BFC-436C-9545-8BCEA0FAB98B}" type="pres">
      <dgm:prSet presAssocID="{9CAD0E05-3C34-4981-BBFC-7FBDAE3E2550}" presName="hierRoot1" presStyleCnt="0">
        <dgm:presLayoutVars>
          <dgm:hierBranch val="init"/>
        </dgm:presLayoutVars>
      </dgm:prSet>
      <dgm:spPr/>
    </dgm:pt>
    <dgm:pt modelId="{088AC456-6E92-4EA1-904C-B68D77E081E9}" type="pres">
      <dgm:prSet presAssocID="{9CAD0E05-3C34-4981-BBFC-7FBDAE3E2550}" presName="rootComposite1" presStyleCnt="0"/>
      <dgm:spPr/>
    </dgm:pt>
    <dgm:pt modelId="{467E575A-FA99-4916-B5BD-7E72C1599A37}" type="pres">
      <dgm:prSet presAssocID="{9CAD0E05-3C34-4981-BBFC-7FBDAE3E2550}" presName="rootText1" presStyleLbl="node0" presStyleIdx="0" presStyleCnt="1" custScaleX="3358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95F3D8-F1D8-4EFF-A3DE-1AFEF978C6AC}" type="pres">
      <dgm:prSet presAssocID="{9CAD0E05-3C34-4981-BBFC-7FBDAE3E255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FC61E3E-CE55-48D4-99C9-29DA860B2FEA}" type="pres">
      <dgm:prSet presAssocID="{9CAD0E05-3C34-4981-BBFC-7FBDAE3E2550}" presName="hierChild2" presStyleCnt="0"/>
      <dgm:spPr/>
    </dgm:pt>
    <dgm:pt modelId="{DBB8FF90-24D6-49ED-BD7A-6A177548C450}" type="pres">
      <dgm:prSet presAssocID="{2E7270FA-BF3D-4FBA-BAA5-8E45E7518F63}" presName="Name37" presStyleLbl="parChTrans1D2" presStyleIdx="0" presStyleCnt="2"/>
      <dgm:spPr/>
      <dgm:t>
        <a:bodyPr/>
        <a:lstStyle/>
        <a:p>
          <a:endParaRPr lang="ru-RU"/>
        </a:p>
      </dgm:t>
    </dgm:pt>
    <dgm:pt modelId="{8221DF83-DFD1-48AC-BA6D-FFF2DA3380A9}" type="pres">
      <dgm:prSet presAssocID="{92555554-CD9F-47C4-9416-F06EE5E24982}" presName="hierRoot2" presStyleCnt="0">
        <dgm:presLayoutVars>
          <dgm:hierBranch val="init"/>
        </dgm:presLayoutVars>
      </dgm:prSet>
      <dgm:spPr/>
    </dgm:pt>
    <dgm:pt modelId="{2D790A9F-AA68-47BA-9C16-DB8C4DFF2D17}" type="pres">
      <dgm:prSet presAssocID="{92555554-CD9F-47C4-9416-F06EE5E24982}" presName="rootComposite" presStyleCnt="0"/>
      <dgm:spPr/>
    </dgm:pt>
    <dgm:pt modelId="{AA483C63-CCA2-4CC2-927B-2F3EAC776328}" type="pres">
      <dgm:prSet presAssocID="{92555554-CD9F-47C4-9416-F06EE5E24982}" presName="rootText" presStyleLbl="node2" presStyleIdx="0" presStyleCnt="2" custScaleX="217169" custLinFactNeighborX="-3906" custLinFactNeighborY="-14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0ECE67-328E-418A-BB41-B42D8184F9B3}" type="pres">
      <dgm:prSet presAssocID="{92555554-CD9F-47C4-9416-F06EE5E24982}" presName="rootConnector" presStyleLbl="node2" presStyleIdx="0" presStyleCnt="2"/>
      <dgm:spPr/>
      <dgm:t>
        <a:bodyPr/>
        <a:lstStyle/>
        <a:p>
          <a:endParaRPr lang="ru-RU"/>
        </a:p>
      </dgm:t>
    </dgm:pt>
    <dgm:pt modelId="{F1ACF85A-4A63-408A-9186-8F3EE83F3A78}" type="pres">
      <dgm:prSet presAssocID="{92555554-CD9F-47C4-9416-F06EE5E24982}" presName="hierChild4" presStyleCnt="0"/>
      <dgm:spPr/>
    </dgm:pt>
    <dgm:pt modelId="{43546FFA-8CC3-4E6E-AEBE-7AE7BCBB171C}" type="pres">
      <dgm:prSet presAssocID="{92555554-CD9F-47C4-9416-F06EE5E24982}" presName="hierChild5" presStyleCnt="0"/>
      <dgm:spPr/>
    </dgm:pt>
    <dgm:pt modelId="{7F5C51F4-C0DA-4359-BEB4-457637ED5005}" type="pres">
      <dgm:prSet presAssocID="{86B7B47F-6233-4FBB-9C84-74AB3828D197}" presName="Name37" presStyleLbl="parChTrans1D2" presStyleIdx="1" presStyleCnt="2"/>
      <dgm:spPr/>
      <dgm:t>
        <a:bodyPr/>
        <a:lstStyle/>
        <a:p>
          <a:endParaRPr lang="ru-RU"/>
        </a:p>
      </dgm:t>
    </dgm:pt>
    <dgm:pt modelId="{BDD4046E-DF76-47F1-994F-70B3F18EE16B}" type="pres">
      <dgm:prSet presAssocID="{9C9DC3FE-7A23-495D-A01D-5168DC0B428A}" presName="hierRoot2" presStyleCnt="0">
        <dgm:presLayoutVars>
          <dgm:hierBranch val="init"/>
        </dgm:presLayoutVars>
      </dgm:prSet>
      <dgm:spPr/>
    </dgm:pt>
    <dgm:pt modelId="{7C428247-3ECA-49B4-A4B3-CA42212B3199}" type="pres">
      <dgm:prSet presAssocID="{9C9DC3FE-7A23-495D-A01D-5168DC0B428A}" presName="rootComposite" presStyleCnt="0"/>
      <dgm:spPr/>
    </dgm:pt>
    <dgm:pt modelId="{4EC5863D-D45B-4829-9F87-FF25F55F77CD}" type="pres">
      <dgm:prSet presAssocID="{9C9DC3FE-7A23-495D-A01D-5168DC0B428A}" presName="rootText" presStyleLbl="node2" presStyleIdx="1" presStyleCnt="2" custScaleX="214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6AE877-2335-4F03-8AEF-5E89BF03975E}" type="pres">
      <dgm:prSet presAssocID="{9C9DC3FE-7A23-495D-A01D-5168DC0B428A}" presName="rootConnector" presStyleLbl="node2" presStyleIdx="1" presStyleCnt="2"/>
      <dgm:spPr/>
      <dgm:t>
        <a:bodyPr/>
        <a:lstStyle/>
        <a:p>
          <a:endParaRPr lang="ru-RU"/>
        </a:p>
      </dgm:t>
    </dgm:pt>
    <dgm:pt modelId="{ABD5F627-B530-4E35-B535-4E13E1F6D5B7}" type="pres">
      <dgm:prSet presAssocID="{9C9DC3FE-7A23-495D-A01D-5168DC0B428A}" presName="hierChild4" presStyleCnt="0"/>
      <dgm:spPr/>
    </dgm:pt>
    <dgm:pt modelId="{2F62B3BA-D8F9-48BC-A3CA-7CB59D472A7C}" type="pres">
      <dgm:prSet presAssocID="{9C9DC3FE-7A23-495D-A01D-5168DC0B428A}" presName="hierChild5" presStyleCnt="0"/>
      <dgm:spPr/>
    </dgm:pt>
    <dgm:pt modelId="{3BD9859D-B724-4784-9F3A-090EF9A87239}" type="pres">
      <dgm:prSet presAssocID="{9CAD0E05-3C34-4981-BBFC-7FBDAE3E2550}" presName="hierChild3" presStyleCnt="0"/>
      <dgm:spPr/>
    </dgm:pt>
  </dgm:ptLst>
  <dgm:cxnLst>
    <dgm:cxn modelId="{1256D5BD-FC9F-45F0-B920-89F2D7F32676}" type="presOf" srcId="{2E7270FA-BF3D-4FBA-BAA5-8E45E7518F63}" destId="{DBB8FF90-24D6-49ED-BD7A-6A177548C450}" srcOrd="0" destOrd="0" presId="urn:microsoft.com/office/officeart/2005/8/layout/orgChart1"/>
    <dgm:cxn modelId="{BAFE3011-3A51-49C2-8759-75D059C3DEA2}" type="presOf" srcId="{D95120FE-EF78-41DF-92E3-63F596F5015A}" destId="{C4A87389-C8F5-4313-89D6-FEAECB4B4657}" srcOrd="0" destOrd="0" presId="urn:microsoft.com/office/officeart/2005/8/layout/orgChart1"/>
    <dgm:cxn modelId="{7B9BEF23-E2C6-4DBC-93AA-5F8BAAF2B122}" type="presOf" srcId="{9CAD0E05-3C34-4981-BBFC-7FBDAE3E2550}" destId="{467E575A-FA99-4916-B5BD-7E72C1599A37}" srcOrd="0" destOrd="0" presId="urn:microsoft.com/office/officeart/2005/8/layout/orgChart1"/>
    <dgm:cxn modelId="{2E79645F-F6F7-4CFE-8960-49D8AE6F7A0B}" type="presOf" srcId="{86B7B47F-6233-4FBB-9C84-74AB3828D197}" destId="{7F5C51F4-C0DA-4359-BEB4-457637ED5005}" srcOrd="0" destOrd="0" presId="urn:microsoft.com/office/officeart/2005/8/layout/orgChart1"/>
    <dgm:cxn modelId="{6C2D8194-8EF6-4527-AF91-053B2BE0422B}" type="presOf" srcId="{9C9DC3FE-7A23-495D-A01D-5168DC0B428A}" destId="{3F6AE877-2335-4F03-8AEF-5E89BF03975E}" srcOrd="1" destOrd="0" presId="urn:microsoft.com/office/officeart/2005/8/layout/orgChart1"/>
    <dgm:cxn modelId="{DE212873-66DA-4E47-9979-695BEB8DA0FA}" type="presOf" srcId="{9C9DC3FE-7A23-495D-A01D-5168DC0B428A}" destId="{4EC5863D-D45B-4829-9F87-FF25F55F77CD}" srcOrd="0" destOrd="0" presId="urn:microsoft.com/office/officeart/2005/8/layout/orgChart1"/>
    <dgm:cxn modelId="{530C534C-F72A-46CD-83EE-096661BDC866}" type="presOf" srcId="{92555554-CD9F-47C4-9416-F06EE5E24982}" destId="{ED0ECE67-328E-418A-BB41-B42D8184F9B3}" srcOrd="1" destOrd="0" presId="urn:microsoft.com/office/officeart/2005/8/layout/orgChart1"/>
    <dgm:cxn modelId="{13B73519-7584-4C05-9098-A1BA98E8AD15}" type="presOf" srcId="{92555554-CD9F-47C4-9416-F06EE5E24982}" destId="{AA483C63-CCA2-4CC2-927B-2F3EAC776328}" srcOrd="0" destOrd="0" presId="urn:microsoft.com/office/officeart/2005/8/layout/orgChart1"/>
    <dgm:cxn modelId="{E0B60876-09EA-467E-8A18-2692E2203808}" srcId="{D95120FE-EF78-41DF-92E3-63F596F5015A}" destId="{9CAD0E05-3C34-4981-BBFC-7FBDAE3E2550}" srcOrd="0" destOrd="0" parTransId="{FC315B76-9B5E-4E96-A412-61F0D3D76C8F}" sibTransId="{C8025DB4-49C7-4CEC-82A7-13043F3ABDCE}"/>
    <dgm:cxn modelId="{19686A6E-6D9D-4766-8BAB-6357748512B6}" srcId="{9CAD0E05-3C34-4981-BBFC-7FBDAE3E2550}" destId="{92555554-CD9F-47C4-9416-F06EE5E24982}" srcOrd="0" destOrd="0" parTransId="{2E7270FA-BF3D-4FBA-BAA5-8E45E7518F63}" sibTransId="{1735BAF8-426D-4EFD-9D8D-F84F7E1A78D5}"/>
    <dgm:cxn modelId="{383EE351-BC39-41B9-A004-A06E9E2D9D6D}" srcId="{9CAD0E05-3C34-4981-BBFC-7FBDAE3E2550}" destId="{9C9DC3FE-7A23-495D-A01D-5168DC0B428A}" srcOrd="1" destOrd="0" parTransId="{86B7B47F-6233-4FBB-9C84-74AB3828D197}" sibTransId="{53993633-7805-4BB0-92DF-F2D6E36BB99A}"/>
    <dgm:cxn modelId="{CC5E0506-393E-4BED-B8DF-EC2F27841B58}" type="presOf" srcId="{9CAD0E05-3C34-4981-BBFC-7FBDAE3E2550}" destId="{3895F3D8-F1D8-4EFF-A3DE-1AFEF978C6AC}" srcOrd="1" destOrd="0" presId="urn:microsoft.com/office/officeart/2005/8/layout/orgChart1"/>
    <dgm:cxn modelId="{B631438F-DBE3-437A-B9B9-897706D18AB8}" type="presParOf" srcId="{C4A87389-C8F5-4313-89D6-FEAECB4B4657}" destId="{7A48DA13-4BFC-436C-9545-8BCEA0FAB98B}" srcOrd="0" destOrd="0" presId="urn:microsoft.com/office/officeart/2005/8/layout/orgChart1"/>
    <dgm:cxn modelId="{98071152-161C-4CB5-A6F2-620456899066}" type="presParOf" srcId="{7A48DA13-4BFC-436C-9545-8BCEA0FAB98B}" destId="{088AC456-6E92-4EA1-904C-B68D77E081E9}" srcOrd="0" destOrd="0" presId="urn:microsoft.com/office/officeart/2005/8/layout/orgChart1"/>
    <dgm:cxn modelId="{5D390D1E-95B4-4B50-8175-17D632D09016}" type="presParOf" srcId="{088AC456-6E92-4EA1-904C-B68D77E081E9}" destId="{467E575A-FA99-4916-B5BD-7E72C1599A37}" srcOrd="0" destOrd="0" presId="urn:microsoft.com/office/officeart/2005/8/layout/orgChart1"/>
    <dgm:cxn modelId="{F1175A97-CC09-4416-A99A-BBD07AD8213B}" type="presParOf" srcId="{088AC456-6E92-4EA1-904C-B68D77E081E9}" destId="{3895F3D8-F1D8-4EFF-A3DE-1AFEF978C6AC}" srcOrd="1" destOrd="0" presId="urn:microsoft.com/office/officeart/2005/8/layout/orgChart1"/>
    <dgm:cxn modelId="{2A8EFE67-BF22-438B-81F4-15785201A2B5}" type="presParOf" srcId="{7A48DA13-4BFC-436C-9545-8BCEA0FAB98B}" destId="{3FC61E3E-CE55-48D4-99C9-29DA860B2FEA}" srcOrd="1" destOrd="0" presId="urn:microsoft.com/office/officeart/2005/8/layout/orgChart1"/>
    <dgm:cxn modelId="{8B91CFBA-5EFF-41C7-BF66-F486E9A2B3FD}" type="presParOf" srcId="{3FC61E3E-CE55-48D4-99C9-29DA860B2FEA}" destId="{DBB8FF90-24D6-49ED-BD7A-6A177548C450}" srcOrd="0" destOrd="0" presId="urn:microsoft.com/office/officeart/2005/8/layout/orgChart1"/>
    <dgm:cxn modelId="{CE7239D2-111D-42DA-8DEE-BBD4425C6F5B}" type="presParOf" srcId="{3FC61E3E-CE55-48D4-99C9-29DA860B2FEA}" destId="{8221DF83-DFD1-48AC-BA6D-FFF2DA3380A9}" srcOrd="1" destOrd="0" presId="urn:microsoft.com/office/officeart/2005/8/layout/orgChart1"/>
    <dgm:cxn modelId="{F0A0E370-614F-4213-8017-F73BA4809E90}" type="presParOf" srcId="{8221DF83-DFD1-48AC-BA6D-FFF2DA3380A9}" destId="{2D790A9F-AA68-47BA-9C16-DB8C4DFF2D17}" srcOrd="0" destOrd="0" presId="urn:microsoft.com/office/officeart/2005/8/layout/orgChart1"/>
    <dgm:cxn modelId="{5FA26531-E7F4-4565-AB37-7AAA7F01FE8D}" type="presParOf" srcId="{2D790A9F-AA68-47BA-9C16-DB8C4DFF2D17}" destId="{AA483C63-CCA2-4CC2-927B-2F3EAC776328}" srcOrd="0" destOrd="0" presId="urn:microsoft.com/office/officeart/2005/8/layout/orgChart1"/>
    <dgm:cxn modelId="{98514642-F9DB-45CB-8C9E-C9688B12DBB2}" type="presParOf" srcId="{2D790A9F-AA68-47BA-9C16-DB8C4DFF2D17}" destId="{ED0ECE67-328E-418A-BB41-B42D8184F9B3}" srcOrd="1" destOrd="0" presId="urn:microsoft.com/office/officeart/2005/8/layout/orgChart1"/>
    <dgm:cxn modelId="{B0C08C72-A373-496A-8819-1D45F6BC5067}" type="presParOf" srcId="{8221DF83-DFD1-48AC-BA6D-FFF2DA3380A9}" destId="{F1ACF85A-4A63-408A-9186-8F3EE83F3A78}" srcOrd="1" destOrd="0" presId="urn:microsoft.com/office/officeart/2005/8/layout/orgChart1"/>
    <dgm:cxn modelId="{CC7379F9-39CF-4019-A3DB-1A77D8C28A30}" type="presParOf" srcId="{8221DF83-DFD1-48AC-BA6D-FFF2DA3380A9}" destId="{43546FFA-8CC3-4E6E-AEBE-7AE7BCBB171C}" srcOrd="2" destOrd="0" presId="urn:microsoft.com/office/officeart/2005/8/layout/orgChart1"/>
    <dgm:cxn modelId="{5CDC4E0C-F5BC-4FC3-AE33-C9D1B88A94D5}" type="presParOf" srcId="{3FC61E3E-CE55-48D4-99C9-29DA860B2FEA}" destId="{7F5C51F4-C0DA-4359-BEB4-457637ED5005}" srcOrd="2" destOrd="0" presId="urn:microsoft.com/office/officeart/2005/8/layout/orgChart1"/>
    <dgm:cxn modelId="{DB4C1000-1A2E-40F6-8E67-C4DC5E79D4F2}" type="presParOf" srcId="{3FC61E3E-CE55-48D4-99C9-29DA860B2FEA}" destId="{BDD4046E-DF76-47F1-994F-70B3F18EE16B}" srcOrd="3" destOrd="0" presId="urn:microsoft.com/office/officeart/2005/8/layout/orgChart1"/>
    <dgm:cxn modelId="{22B43CBB-7FE4-431F-BFAE-5B4849165E23}" type="presParOf" srcId="{BDD4046E-DF76-47F1-994F-70B3F18EE16B}" destId="{7C428247-3ECA-49B4-A4B3-CA42212B3199}" srcOrd="0" destOrd="0" presId="urn:microsoft.com/office/officeart/2005/8/layout/orgChart1"/>
    <dgm:cxn modelId="{2B270E14-5FAC-4D48-99AD-F7C8025A68A5}" type="presParOf" srcId="{7C428247-3ECA-49B4-A4B3-CA42212B3199}" destId="{4EC5863D-D45B-4829-9F87-FF25F55F77CD}" srcOrd="0" destOrd="0" presId="urn:microsoft.com/office/officeart/2005/8/layout/orgChart1"/>
    <dgm:cxn modelId="{9CE362C6-EF72-49C9-B350-3BC9D1393CFD}" type="presParOf" srcId="{7C428247-3ECA-49B4-A4B3-CA42212B3199}" destId="{3F6AE877-2335-4F03-8AEF-5E89BF03975E}" srcOrd="1" destOrd="0" presId="urn:microsoft.com/office/officeart/2005/8/layout/orgChart1"/>
    <dgm:cxn modelId="{44546228-D07E-4CFE-BEA9-FACCB3CA5E6F}" type="presParOf" srcId="{BDD4046E-DF76-47F1-994F-70B3F18EE16B}" destId="{ABD5F627-B530-4E35-B535-4E13E1F6D5B7}" srcOrd="1" destOrd="0" presId="urn:microsoft.com/office/officeart/2005/8/layout/orgChart1"/>
    <dgm:cxn modelId="{D5C70BFF-D027-4E61-A50F-D29DB9A16D7D}" type="presParOf" srcId="{BDD4046E-DF76-47F1-994F-70B3F18EE16B}" destId="{2F62B3BA-D8F9-48BC-A3CA-7CB59D472A7C}" srcOrd="2" destOrd="0" presId="urn:microsoft.com/office/officeart/2005/8/layout/orgChart1"/>
    <dgm:cxn modelId="{163B37E7-B455-4279-B525-97292A659019}" type="presParOf" srcId="{7A48DA13-4BFC-436C-9545-8BCEA0FAB98B}" destId="{3BD9859D-B724-4784-9F3A-090EF9A8723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C7555-43EB-4C08-8A34-6CF2270166E3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00402-EB82-48E1-A78D-F17C7EEC34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082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4050835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3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95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2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0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838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180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2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0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512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96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342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1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1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07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2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00870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542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93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8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8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3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0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766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6" y="514927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70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8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6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5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1365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5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20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3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42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41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www.ped-znanie.ru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&#1055;&#1083;&#1072;&#1085;&#1080;&#1088;&#1086;&#1074;&#1072;&#1085;&#1080;&#1077;%20&#1090;&#1077;&#1072;&#1090;&#1088;&#1072;&#1083;&#1080;&#1079;&#1086;&#1074;&#1072;&#1085;&#1085;&#1099;&#1093;%20&#1080;&#1075;&#1088;%20&#1087;&#1086;%20&#1088;&#1072;&#1079;&#1074;&#1080;&#1090;&#1080;&#1102;%20&#1084;&#1091;&#1079;&#1099;&#1082;&#1072;&#1083;&#1100;&#1085;&#1099;&#1093;%20&#1080;%20&#1090;&#1074;&#1086;&#1088;&#1095;&#1077;&#1089;&#1082;&#1080;&#1093;%20&#1089;&#1087;&#1086;&#1089;&#1086;&#1073;&#1085;&#1086;&#1089;&#1090;&#1077;&#1081;%20&#1076;&#1077;&#1090;&#1077;&#1081;%206-7%20&#1083;&#1077;&#1090;.docx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Компьютерная презентация практических достижений профессиональной деятельности  педагога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6441" y="600761"/>
            <a:ext cx="6321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НИКИШИНА ИРИНА ВАСИЛЬЕВНА</a:t>
            </a:r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92461" y="1212558"/>
            <a:ext cx="5315655" cy="38164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Место работы: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Муниципальное бюджетное дошкольное образовательное учреждение «Детский сад № 108»</a:t>
            </a:r>
            <a:endParaRPr lang="ru-RU" sz="1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1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sz="1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Дзержинское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училище, 1977; специальность - теория музыки, квалификация - преподаватель музыкально-теоретических дисциплин и общего фортепиано в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ДМШ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41 год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0441" y="4946339"/>
            <a:ext cx="88619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Курсы повышения квалификации:  2018, 72 час.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работы музыкального руководителя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Дошкольной образовательной организации в условиях реализации ФГОС ДО»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Педагогическое кредо: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«Каждый новый день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день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открытий и исследований, день познаний окружающего мира»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78172"/>
            <a:ext cx="2880320" cy="447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6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693" y="259619"/>
            <a:ext cx="6243736" cy="43204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Организация развивающей предметно-пространственной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среды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r="3538" b="4851"/>
          <a:stretch/>
        </p:blipFill>
        <p:spPr>
          <a:xfrm>
            <a:off x="152463" y="589147"/>
            <a:ext cx="2835361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61" y="627114"/>
            <a:ext cx="2858961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64" y="617261"/>
            <a:ext cx="2793364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10102"/>
          <a:stretch/>
        </p:blipFill>
        <p:spPr>
          <a:xfrm>
            <a:off x="159171" y="3495253"/>
            <a:ext cx="2258055" cy="26772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r="3538" b="20601"/>
          <a:stretch/>
        </p:blipFill>
        <p:spPr>
          <a:xfrm>
            <a:off x="5148064" y="3496667"/>
            <a:ext cx="3864764" cy="2664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6056" y="6172503"/>
            <a:ext cx="4114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«Море музыки»,  «Симфонический оркестр», «Музыкальные инструменты»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078" y="3129973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зал: разные виды театров, атрибуты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94259" y="3075386"/>
            <a:ext cx="2793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зал: декорации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172503"/>
            <a:ext cx="2627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 образовательной деятельности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C:\Documents and Settings\Admin\Мои документы\Мои рисунки\разное\разное 185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3495253"/>
            <a:ext cx="2592288" cy="26657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2483768" y="617655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Музыкально-дидактические игры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946354" y="9462"/>
            <a:ext cx="6243736" cy="42405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Деятельностный аспект личного вклада педагога в развитие образования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9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97875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РЕАЛИЗАЦИОННЫЙ 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/сентябрь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– апрель 2018/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30656" y="147296"/>
            <a:ext cx="6243736" cy="42405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Деятельностный аспект личного вклада педагога в развитие образования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77400817"/>
              </p:ext>
            </p:extLst>
          </p:nvPr>
        </p:nvGraphicFramePr>
        <p:xfrm>
          <a:off x="5220072" y="557169"/>
          <a:ext cx="3717544" cy="596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1520" y="1203500"/>
            <a:ext cx="504056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 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 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задач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по развитию музыкальных и творческих способностей детей 6 – 7 лет посредством театрализованных игр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музыкальных занятиях необходимо создание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1)создание эмоционально-творческой среды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стимулирующей развитие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и музыкальных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детей дошкольного возраста на музыкальных занятиях средствами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2)стимулирование познавательного интереса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музыкально-театрализованной деятельности;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3)включение механизмов творческого воображения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занятиях;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4)диалогическое взаимодействие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и детей дошкольного возраста;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5)применение принципов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гуманного взаимодействия, сотворчества, обучения в действии, импровизационности;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6)организация творчески ориентированной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7)планирование и организация работы 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музыкального руководителя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совместной с детьми деятельности) по формированию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музыкальных и творческих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театрализованных игр.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28890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30656" y="147296"/>
            <a:ext cx="6243736" cy="42405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Деятельностный аспект личного вклада педагога в развитие образования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20622" y="76228"/>
            <a:ext cx="23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4801"/>
          <a:stretch/>
        </p:blipFill>
        <p:spPr>
          <a:xfrm>
            <a:off x="3318752" y="445560"/>
            <a:ext cx="2664296" cy="2860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0740" y="3300103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Музыкально-дидактическая игра «Сочини песенку»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7476"/>
          <a:stretch/>
        </p:blipFill>
        <p:spPr>
          <a:xfrm>
            <a:off x="6374392" y="3913371"/>
            <a:ext cx="2663257" cy="23875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18003" y="6300899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«Музыкальный конструктор»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7451" r="20075"/>
          <a:stretch/>
        </p:blipFill>
        <p:spPr>
          <a:xfrm>
            <a:off x="3396285" y="3913371"/>
            <a:ext cx="2846029" cy="23849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9415" y="6249385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«Музыкальный диалог»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r="9401" b="8001"/>
          <a:stretch/>
        </p:blipFill>
        <p:spPr>
          <a:xfrm>
            <a:off x="6108945" y="449766"/>
            <a:ext cx="2796754" cy="28053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25379" y="3304043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Музыкально-дидактическая игра «Сочини песенку»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7950" r="36614" b="11151"/>
          <a:stretch/>
        </p:blipFill>
        <p:spPr>
          <a:xfrm>
            <a:off x="130655" y="1435772"/>
            <a:ext cx="3037754" cy="365803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9780" y="5093808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Кукольный театр импровизационного песенного характера «Машенька и медведь»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8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194"/>
            <a:ext cx="3651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Музыкально-игровое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0101" r="14563"/>
          <a:stretch/>
        </p:blipFill>
        <p:spPr>
          <a:xfrm>
            <a:off x="118936" y="3473836"/>
            <a:ext cx="2819744" cy="2877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936" y="6334155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«Изобрази эмоцию»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8423" y="2949359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«Выбираю и изображаю»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1840" y="297144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«Играя поем»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679" y="2922843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«Музыкальный диалог»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33201" r="6688"/>
          <a:stretch/>
        </p:blipFill>
        <p:spPr>
          <a:xfrm>
            <a:off x="6094183" y="3494660"/>
            <a:ext cx="2834560" cy="25986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46281" y="6093296"/>
            <a:ext cx="2908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в творческом полукруге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«Покажи эмоции»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2200" r="8263" b="3800"/>
          <a:stretch/>
        </p:blipFill>
        <p:spPr>
          <a:xfrm>
            <a:off x="3106999" y="3516948"/>
            <a:ext cx="2833153" cy="28172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53287" y="633478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«Шлеп-усы»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3800" r="9838"/>
          <a:stretch/>
        </p:blipFill>
        <p:spPr>
          <a:xfrm>
            <a:off x="6057659" y="168993"/>
            <a:ext cx="2871084" cy="2721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2150" r="28738"/>
          <a:stretch/>
        </p:blipFill>
        <p:spPr>
          <a:xfrm>
            <a:off x="3123920" y="538591"/>
            <a:ext cx="2816232" cy="24314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450" r="23225"/>
          <a:stretch/>
        </p:blipFill>
        <p:spPr>
          <a:xfrm>
            <a:off x="256087" y="538592"/>
            <a:ext cx="2771253" cy="242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1413" y="80064"/>
            <a:ext cx="2885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9051" r="14563"/>
          <a:stretch/>
        </p:blipFill>
        <p:spPr>
          <a:xfrm>
            <a:off x="6802828" y="2770066"/>
            <a:ext cx="2238408" cy="1507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1130" y="4277616"/>
            <a:ext cx="2238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моделирование танца с листочками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48210695"/>
              </p:ext>
            </p:extLst>
          </p:nvPr>
        </p:nvGraphicFramePr>
        <p:xfrm>
          <a:off x="134550" y="4725144"/>
          <a:ext cx="8836721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02828" y="2129729"/>
            <a:ext cx="223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«Куб с движениями»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524" y="4020846"/>
            <a:ext cx="2829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музыкально-ритмических движений для польки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39283" r="15000" b="15349"/>
          <a:stretch/>
        </p:blipFill>
        <p:spPr>
          <a:xfrm>
            <a:off x="6802828" y="113505"/>
            <a:ext cx="2238408" cy="20162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15350"/>
          <a:stretch/>
        </p:blipFill>
        <p:spPr>
          <a:xfrm>
            <a:off x="3102490" y="449396"/>
            <a:ext cx="3413726" cy="38282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02490" y="4277616"/>
            <a:ext cx="3413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Музыкально-творческое задание на ориентировку в пространстве «Птички-невелички»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4801" r="24013" b="2750"/>
          <a:stretch/>
        </p:blipFill>
        <p:spPr>
          <a:xfrm>
            <a:off x="126524" y="548681"/>
            <a:ext cx="283266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6782" y="10725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детских музыкальных инструментах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0" t="22700" r="2750" b="38450"/>
          <a:stretch/>
        </p:blipFill>
        <p:spPr>
          <a:xfrm>
            <a:off x="283889" y="429777"/>
            <a:ext cx="3928071" cy="27111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0100" b="15350"/>
          <a:stretch/>
        </p:blipFill>
        <p:spPr>
          <a:xfrm>
            <a:off x="283890" y="3787157"/>
            <a:ext cx="3928070" cy="24601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889" y="6257493"/>
            <a:ext cx="433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импровизация сказки «Теремок»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889" y="3158549"/>
            <a:ext cx="4334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Разыгрывание творческого этюда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«Сказки и маски»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23750" r="16926" b="17451"/>
          <a:stretch/>
        </p:blipFill>
        <p:spPr>
          <a:xfrm>
            <a:off x="4734018" y="448296"/>
            <a:ext cx="3880822" cy="2700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8657" y="3148389"/>
            <a:ext cx="3693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Танец бабочки в сопровождении музыкальных инструментов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Высшая категория Никишина И.В. 30.11.2018\Фото Никишина И.В\IMG_23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50000" r="75101" b="12438"/>
          <a:stretch/>
        </p:blipFill>
        <p:spPr bwMode="auto">
          <a:xfrm>
            <a:off x="4499992" y="3743324"/>
            <a:ext cx="1457916" cy="257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76394" y="6296467"/>
            <a:ext cx="4188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импровизационный этюд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G:\Высшая категория Никишина И.В. 30.11.2018\Фото Никишина И.В\IMG_23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3" t="36219" r="67015" b="11244"/>
          <a:stretch/>
        </p:blipFill>
        <p:spPr bwMode="auto">
          <a:xfrm>
            <a:off x="6097180" y="3756036"/>
            <a:ext cx="1296144" cy="256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Высшая категория Никишина И.В. 30.11.2018\Фото Никишина И.В\IMG_237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3" t="36816" r="30313" b="36916"/>
          <a:stretch/>
        </p:blipFill>
        <p:spPr bwMode="auto">
          <a:xfrm>
            <a:off x="7524328" y="3770313"/>
            <a:ext cx="1440160" cy="252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7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9849456"/>
              </p:ext>
            </p:extLst>
          </p:nvPr>
        </p:nvGraphicFramePr>
        <p:xfrm>
          <a:off x="323528" y="7450"/>
          <a:ext cx="8496944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6090895"/>
            <a:ext cx="89308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Georgia" panose="02040502050405020303" pitchFamily="18" charset="0"/>
              </a:rPr>
              <a:t>В зависимости от поставленных целей и задач практически любую модель можно </a:t>
            </a:r>
            <a:r>
              <a:rPr lang="ru-RU" sz="1400" b="1" i="1" dirty="0">
                <a:solidFill>
                  <a:srgbClr val="000000"/>
                </a:solidFill>
                <a:latin typeface="Georgia" panose="02040502050405020303" pitchFamily="18" charset="0"/>
              </a:rPr>
              <a:t>«развить»</a:t>
            </a:r>
            <a:r>
              <a:rPr lang="ru-RU" sz="1400" dirty="0">
                <a:solidFill>
                  <a:srgbClr val="000000"/>
                </a:solidFill>
                <a:latin typeface="Georgia" panose="02040502050405020303" pitchFamily="18" charset="0"/>
              </a:rPr>
              <a:t> до уровня </a:t>
            </a:r>
            <a:r>
              <a:rPr lang="ru-RU" sz="1400" b="1" i="1" dirty="0">
                <a:solidFill>
                  <a:srgbClr val="000000"/>
                </a:solidFill>
                <a:latin typeface="Georgia" panose="02040502050405020303" pitchFamily="18" charset="0"/>
              </a:rPr>
              <a:t>«театральной постановки»</a:t>
            </a:r>
            <a:r>
              <a:rPr lang="ru-RU" sz="1400" dirty="0">
                <a:solidFill>
                  <a:srgbClr val="000000"/>
                </a:solidFill>
                <a:latin typeface="Georgia" panose="02040502050405020303" pitchFamily="18" charset="0"/>
              </a:rPr>
              <a:t>, в которой могут сочетаться в самых разных соотношениях декламация, танец, пение, игра на инструментах, пантомима, импровизация и </a:t>
            </a:r>
            <a:r>
              <a:rPr lang="ru-RU" sz="1400" dirty="0" smtClean="0">
                <a:solidFill>
                  <a:srgbClr val="000000"/>
                </a:solidFill>
                <a:latin typeface="Georgia" panose="02040502050405020303" pitchFamily="18" charset="0"/>
              </a:rPr>
              <a:t>др.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24801" r="39763"/>
          <a:stretch/>
        </p:blipFill>
        <p:spPr>
          <a:xfrm>
            <a:off x="4788024" y="2289055"/>
            <a:ext cx="3960440" cy="3801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0101" r="15350" b="3800"/>
          <a:stretch/>
        </p:blipFill>
        <p:spPr>
          <a:xfrm>
            <a:off x="179512" y="2276872"/>
            <a:ext cx="2232248" cy="18288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21651" r="5113"/>
          <a:stretch/>
        </p:blipFill>
        <p:spPr>
          <a:xfrm>
            <a:off x="2483768" y="2289055"/>
            <a:ext cx="2088232" cy="1816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2150" r="28738"/>
          <a:stretch/>
        </p:blipFill>
        <p:spPr>
          <a:xfrm>
            <a:off x="179512" y="4153119"/>
            <a:ext cx="2232248" cy="1937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450" r="23225"/>
          <a:stretch/>
        </p:blipFill>
        <p:spPr>
          <a:xfrm>
            <a:off x="2483768" y="4153120"/>
            <a:ext cx="2088232" cy="19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474" y="149702"/>
            <a:ext cx="8479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Театральные постановки, представления,  игры импровизационного характера</a:t>
            </a:r>
            <a:endParaRPr lang="ru-RU" b="1" dirty="0"/>
          </a:p>
        </p:txBody>
      </p:sp>
      <p:pic>
        <p:nvPicPr>
          <p:cNvPr id="3" name="Рисунок 2" descr="C:\Documents and Settings\Admin\Мои документы\Мои рисунки\конференция, толератность, сказка теремок\конференция, толератность, сказка теремок 1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26" y="519034"/>
            <a:ext cx="3062710" cy="27095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2201" r="13775"/>
          <a:stretch/>
        </p:blipFill>
        <p:spPr>
          <a:xfrm>
            <a:off x="3305622" y="530233"/>
            <a:ext cx="2808313" cy="2726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84" y="3238237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«Муха-цокотуха»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8945" y="3279477"/>
            <a:ext cx="2739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«Дюймовочка»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6951" r="1963" b="18500"/>
          <a:stretch/>
        </p:blipFill>
        <p:spPr>
          <a:xfrm>
            <a:off x="6210326" y="541691"/>
            <a:ext cx="2720709" cy="27305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r="30313" b="4851"/>
          <a:stretch/>
        </p:blipFill>
        <p:spPr>
          <a:xfrm>
            <a:off x="138983" y="3671087"/>
            <a:ext cx="3046453" cy="26997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726" y="6429590"/>
            <a:ext cx="2865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«Масленица»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1788" y="6426385"/>
            <a:ext cx="326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для малышей «Колобок»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88964" y="6303275"/>
            <a:ext cx="2542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«Пых»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108dzn.dounn.ru/sites/default/files/%D1%80%D0%B5%D0%BF%D0%BA%D0%B0%2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22" y="3682358"/>
            <a:ext cx="2808313" cy="268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08dzn.dounn.ru/sites/default/files/IMG_21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947" y="3709947"/>
            <a:ext cx="2696088" cy="26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13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2178" y="114827"/>
            <a:ext cx="3229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педагогами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1651" r="30313"/>
          <a:stretch/>
        </p:blipFill>
        <p:spPr>
          <a:xfrm>
            <a:off x="146955" y="3673773"/>
            <a:ext cx="2680434" cy="24989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448" y="6159576"/>
            <a:ext cx="270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«Новогоднее чудо»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2434" y="6159576"/>
            <a:ext cx="2747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«Масленичные гуляния»</a:t>
            </a:r>
            <a:endParaRPr lang="ru-RU" sz="1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108dzn.dounn.ru/sites/default/files/20180609_092632_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3673773"/>
            <a:ext cx="3157275" cy="2485803"/>
          </a:xfrm>
          <a:prstGeom prst="rect">
            <a:avLst/>
          </a:prstGeom>
          <a:noFill/>
          <a:extLst/>
        </p:spPr>
      </p:pic>
      <p:sp>
        <p:nvSpPr>
          <p:cNvPr id="6" name="Прямоугольник 5"/>
          <p:cNvSpPr/>
          <p:nvPr/>
        </p:nvSpPr>
        <p:spPr>
          <a:xfrm>
            <a:off x="6375789" y="6159576"/>
            <a:ext cx="2358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Праздник, посвященный Дню России «Родина моя»</a:t>
            </a:r>
            <a:endParaRPr lang="ru-RU" sz="1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70" y="3673773"/>
            <a:ext cx="2759884" cy="2485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9420" y="134343"/>
            <a:ext cx="2533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системного взаимодействия музыкального руководителя и педагогов ДОО включает реализацию комплекса условий: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общей цели;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профессионального взаимодействия;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Внедрения интерактивных форм работы;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рефлексивной деятельности.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7951" r="2750"/>
          <a:stretch/>
        </p:blipFill>
        <p:spPr>
          <a:xfrm>
            <a:off x="2827389" y="455516"/>
            <a:ext cx="2919565" cy="25414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62981" y="3068221"/>
            <a:ext cx="2747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«Театр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своими руками»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25850" r="7476"/>
          <a:stretch/>
        </p:blipFill>
        <p:spPr>
          <a:xfrm>
            <a:off x="5868143" y="455516"/>
            <a:ext cx="3157275" cy="25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4088" y="53038"/>
            <a:ext cx="3229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педагогами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r="14563"/>
          <a:stretch/>
        </p:blipFill>
        <p:spPr>
          <a:xfrm>
            <a:off x="349892" y="3464119"/>
            <a:ext cx="3960440" cy="28825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0827" y="6297009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педагога-психолога Петровой И.Е.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«Музыка»</a:t>
            </a:r>
            <a:endParaRPr lang="ru-RU" sz="1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6645"/>
            <a:ext cx="3881428" cy="30755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86105" y="3359909"/>
            <a:ext cx="3229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кукл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-перевертышей</a:t>
            </a:r>
            <a:endParaRPr lang="ru-RU" sz="1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1120" y="2990578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режимных моментах в группе совместно с воспитателем</a:t>
            </a:r>
            <a:endParaRPr lang="ru-RU" sz="1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2" y="114827"/>
            <a:ext cx="3987670" cy="28723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11413"/>
          <a:stretch/>
        </p:blipFill>
        <p:spPr>
          <a:xfrm>
            <a:off x="4860032" y="3651689"/>
            <a:ext cx="3886874" cy="28849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88570" y="6497061"/>
            <a:ext cx="3229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 </a:t>
            </a:r>
            <a:endParaRPr lang="ru-RU" sz="1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0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2"/>
            <a:ext cx="2143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Тема презентации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83568" y="1582121"/>
            <a:ext cx="7704856" cy="119880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ТЕАТРАЛИЗОВАННАЯ ИГРА КАК СРЕДСТВО РАЗВИТИЯ МУЗЫКАЛЬНЫХ И ТВОРЧЕСКИХ СПОСОБНОСТЕЙ ДЕТЕЙ 6-7 ЛЕТ</a:t>
            </a:r>
            <a:endParaRPr lang="ru-RU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5949280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- это волшебный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даёт уроки красоты, морали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нравственности.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они богаче, тем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успешнее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идёт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духовного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Теплов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188640"/>
            <a:ext cx="3960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«Ни одно из искусств не обладает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действенной воспитательной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силой, как музыкально – театрализованная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деятельность, являющая средством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духовного самосознания человека…»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В.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1151" r="16926"/>
          <a:stretch/>
        </p:blipFill>
        <p:spPr>
          <a:xfrm>
            <a:off x="3133150" y="2895796"/>
            <a:ext cx="2805691" cy="3030516"/>
          </a:xfrm>
          <a:prstGeom prst="rect">
            <a:avLst/>
          </a:prstGeom>
        </p:spPr>
      </p:pic>
      <p:pic>
        <p:nvPicPr>
          <p:cNvPr id="1026" name="Picture 2" descr="http://108dzn.dounn.ru/sites/default/files/20180727_0948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0" r="13504"/>
          <a:stretch/>
        </p:blipFill>
        <p:spPr bwMode="auto">
          <a:xfrm>
            <a:off x="6119542" y="2893707"/>
            <a:ext cx="2844946" cy="301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5350" r="13775"/>
          <a:stretch/>
        </p:blipFill>
        <p:spPr>
          <a:xfrm>
            <a:off x="192641" y="2893706"/>
            <a:ext cx="2819744" cy="30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3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Admin\Мои документы\Мои рисунки\Лучшая группа 2016\Лучшая группа 2016 046.jpg"/>
          <p:cNvPicPr/>
          <p:nvPr/>
        </p:nvPicPr>
        <p:blipFill rotWithShape="1">
          <a:blip r:embed="rId2" cstate="print"/>
          <a:srcRect l="12313" t="30124" r="10417"/>
          <a:stretch/>
        </p:blipFill>
        <p:spPr bwMode="auto">
          <a:xfrm>
            <a:off x="291589" y="376131"/>
            <a:ext cx="4203580" cy="265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72168" y="3029123"/>
            <a:ext cx="270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Премьера сказки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«Колобок на новый лад»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1635" y="3018050"/>
            <a:ext cx="270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Премьера сказки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«Дюймовочка»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6950" r="3538" b="4851"/>
          <a:stretch/>
        </p:blipFill>
        <p:spPr>
          <a:xfrm>
            <a:off x="4644008" y="376131"/>
            <a:ext cx="3954764" cy="2644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0800" r="16926"/>
          <a:stretch/>
        </p:blipFill>
        <p:spPr>
          <a:xfrm>
            <a:off x="291590" y="3571867"/>
            <a:ext cx="4203580" cy="28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86" y="6343518"/>
            <a:ext cx="270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Премьера сказки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«Волк и семеро козлят»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/>
          <a:stretch/>
        </p:blipFill>
        <p:spPr>
          <a:xfrm>
            <a:off x="4644008" y="3571867"/>
            <a:ext cx="3954764" cy="28015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1314" y="6301381"/>
            <a:ext cx="270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 сказки родителями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«Колобок»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1314" y="37577"/>
            <a:ext cx="3229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4" y="116632"/>
            <a:ext cx="6243736" cy="42405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Деятельностный аспект личного вклада педагога в развитие образования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3022" y="357772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Создаем сказки в природе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G:\P1050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8" y="721647"/>
            <a:ext cx="2917952" cy="24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P1050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172" y="721647"/>
            <a:ext cx="2998812" cy="24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990" y="3242686"/>
            <a:ext cx="2917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«Маша и медведь»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12675" y="3240366"/>
            <a:ext cx="2998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«Гномы»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06" y="49555"/>
            <a:ext cx="2762794" cy="2567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1240" y="2611780"/>
            <a:ext cx="261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из декоративной тыквы «Театральная гостиная»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6354" r="14563"/>
          <a:stretch/>
        </p:blipFill>
        <p:spPr>
          <a:xfrm>
            <a:off x="107504" y="3878137"/>
            <a:ext cx="2928543" cy="25463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990" y="3539583"/>
            <a:ext cx="5857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Создаем театр своими руками (дети, педагоги родители)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707" y="6445483"/>
            <a:ext cx="2836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«Куклы»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9345" r="12985" b="12148"/>
          <a:stretch/>
        </p:blipFill>
        <p:spPr>
          <a:xfrm>
            <a:off x="3169724" y="3885988"/>
            <a:ext cx="2955260" cy="25361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02420" y="6487486"/>
            <a:ext cx="3315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Персонажи из сказок и рассказов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8500" r="24801" b="21651"/>
          <a:stretch/>
        </p:blipFill>
        <p:spPr>
          <a:xfrm>
            <a:off x="6218112" y="3409643"/>
            <a:ext cx="2790588" cy="27191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26927" y="6129789"/>
            <a:ext cx="268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игра на прогулке «Расскажи»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5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6369" y="134343"/>
            <a:ext cx="703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Цветник «В гостях у бабушки Федоры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(ландшафтная сказка, созданная педагогами, детьми и родителями)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r="5113" b="14300"/>
          <a:stretch/>
        </p:blipFill>
        <p:spPr>
          <a:xfrm>
            <a:off x="6001800" y="683187"/>
            <a:ext cx="3023618" cy="28912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27299" r="25977" b="24403"/>
          <a:stretch/>
        </p:blipFill>
        <p:spPr>
          <a:xfrm>
            <a:off x="125795" y="3761344"/>
            <a:ext cx="3098247" cy="2836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b="15350"/>
          <a:stretch/>
        </p:blipFill>
        <p:spPr>
          <a:xfrm>
            <a:off x="3252375" y="3761345"/>
            <a:ext cx="2927282" cy="2836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b="15350"/>
          <a:stretch/>
        </p:blipFill>
        <p:spPr>
          <a:xfrm>
            <a:off x="6300192" y="3761345"/>
            <a:ext cx="2725226" cy="2836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2750" b="14300"/>
          <a:stretch/>
        </p:blipFill>
        <p:spPr>
          <a:xfrm>
            <a:off x="2112650" y="683189"/>
            <a:ext cx="3790165" cy="28912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1650" r="2752" b="22700"/>
          <a:stretch/>
        </p:blipFill>
        <p:spPr>
          <a:xfrm>
            <a:off x="125795" y="157744"/>
            <a:ext cx="1887870" cy="16870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60" y="1926851"/>
            <a:ext cx="1894605" cy="16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2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30847"/>
            <a:ext cx="878497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методического обеспечения  по теме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и творческих способностей детей 6-7 лет посредством театрализованных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музыкальных способностей детей  средствами театрального искусства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«Влияние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музыкально-театрализованной деятельности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музыкальной культуры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дошкольников», «Основы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и организации музыкально-театрализованной деятельности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Конспекты театральных постановок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«Федорино горе», «Гуси – лебеди», «Дюймовочка», «Волк и семеро козлят»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«Театр своими руками»,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«Театрализованные игры – путь к детскому творчеству»</a:t>
            </a:r>
          </a:p>
          <a:p>
            <a:r>
              <a:rPr lang="ru-RU" sz="1600" b="1" dirty="0"/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Конспекты ООД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к нам приходит», «Волшебный мир звуков», «В гости к королеве Музыке», «Зимние истории»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«Оркестр», «Море музыки», П.И. Чайковский «Детский альбом», 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музыкально-дидактических игр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«Жанры музыки», «Кто на чем играет», «Найди парную карточку», «Определи по ритму», «Музыкальный словарик», «Ритмическое лото», «Узнай песенку по 2 звукам»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взаимодействия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музыкально-творческому развитию детей  с родителями воспитанников, специалистами ДОО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44488" y="188640"/>
            <a:ext cx="6500858" cy="3571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Диапазон личного вклада педагога в развитие образования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54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0472" y="188640"/>
            <a:ext cx="7827912" cy="2810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Результативность профессиональной педагогической деятельности  и достигнутые эффекты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8812" y="487947"/>
            <a:ext cx="4519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ЭТАП : ИТОГОВЫЙ  /май 2018/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33626883"/>
              </p:ext>
            </p:extLst>
          </p:nvPr>
        </p:nvGraphicFramePr>
        <p:xfrm>
          <a:off x="268812" y="620688"/>
          <a:ext cx="8567772" cy="3711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15756187"/>
              </p:ext>
            </p:extLst>
          </p:nvPr>
        </p:nvGraphicFramePr>
        <p:xfrm>
          <a:off x="174356" y="3861048"/>
          <a:ext cx="4752528" cy="2852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220072" y="4005064"/>
            <a:ext cx="368931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анкетирования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родителей  </a:t>
            </a:r>
            <a:endParaRPr lang="ru-RU" alt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 Количество обработанных анкет – 39 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929879531"/>
              </p:ext>
            </p:extLst>
          </p:nvPr>
        </p:nvGraphicFramePr>
        <p:xfrm>
          <a:off x="5076056" y="4562048"/>
          <a:ext cx="3908424" cy="210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604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0472" y="188640"/>
            <a:ext cx="7827912" cy="2810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Результативность профессиональной педагогической деятельности  и достигнутые эффекты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90469" y="597161"/>
            <a:ext cx="8481825" cy="586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работы с воспитанниками:</a:t>
            </a:r>
          </a:p>
          <a:p>
            <a:pPr>
              <a:defRPr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концу года у большинства детей группы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5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тмечен высокий уровень развития музыкальных и творческих способностей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азвиты  музыкальные способности  (чувства ритма, лада, темпа,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звуковысотного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гармонического, тембрового, динамического слуха)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формирована мотивация к самостоятельным действиям в разных видах музыкальной деятельности 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развиты артистические способности детей средствами театрализованного искусства;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отмечена творческая самостоятельность, умение  передавать настроение, характер музыки пластикой своего тела, создавая яркий образ героя;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развиты творческая самостоятельность: игровая, песенная, танцевальная импровизация, импровизация на детских инструментах;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расширены представления о предметах, куклах, декорациях;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активен словарь детей; сформирована культура речевого общения; импровизации знакомых сказок, придумывание  новых сюжетов;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выразительные средства для создания образа, используя позу, мимику, жест, речевую интонацию</a:t>
            </a:r>
            <a:endParaRPr lang="ru-RU" sz="15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преобразования среды: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 условия для возникновения самостоятельной музыкальной  деятельности с дидактическими пособиями и  иллюстративными  материалам.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с родителями: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включаются в процесс музыкального образования: проявляют интерес к  содержанию занятий, с удовольствием  сами участвуют в образовательных мероприятиях (праздниках, спектаклях и т.д.)</a:t>
            </a: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Оказывают помощь в изготовлении музыкальных пособий, игр и т.д.</a:t>
            </a:r>
          </a:p>
        </p:txBody>
      </p:sp>
    </p:spTree>
    <p:extLst>
      <p:ext uri="{BB962C8B-B14F-4D97-AF65-F5344CB8AC3E}">
        <p14:creationId xmlns:p14="http://schemas.microsoft.com/office/powerpoint/2010/main" val="24176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504" y="169252"/>
            <a:ext cx="7323856" cy="2529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Транслируемость практических достижений профессиональной деятельности педагога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601029"/>
            <a:ext cx="8856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ДОО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Выступление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педагогическом совете по теме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indent="-285750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2018 г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музыкальной творческой деятельности детей 6-7 лет посредством театрализованных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игр»</a:t>
            </a:r>
          </a:p>
          <a:p>
            <a:pPr indent="-285750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2017 г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музыкальных способностей детей  средствами театрального искусства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2015 г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Формирование  самостоятельности  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занятиях  физической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культурой  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детей старшего дошкольного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возраста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2018 г. – мастер-класс для воспитателей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«Театр своими руками»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643" y="2680002"/>
            <a:ext cx="86769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Федеральный уровень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Всероссийская дистанционная педагогическая конференция </a:t>
            </a: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  </a:t>
            </a:r>
            <a:r>
              <a:rPr lang="en-US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6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ped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sz="16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znanie</a:t>
            </a:r>
            <a:r>
              <a:rPr lang="ru-RU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6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/24.10.2016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Организатор: центр развития педагогических инициатив «Знание»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Статья: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музыкальных способностей детей  средствами театрального искусства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педагогических инициатив «Знание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педагогического опыта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творческого потенциала ребенка в целостном музыкально-педагогическом процессе»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представлении на всероссийском уровне обобщённого педагогического опыта № ОР-700  от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25.12.2017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566124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на сайте ДОО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108dzn.dounn.ru/nik2?theme=minjust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5157192"/>
            <a:ext cx="2804592" cy="15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5002" y="102634"/>
            <a:ext cx="3809973" cy="3905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ДОСТИЖЕНИЯ ВОСПИТАННИКОВ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688" y="659653"/>
            <a:ext cx="492214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областной конкурс хореографических коллективов «Хрустальный башмачок» /2016/</a:t>
            </a:r>
            <a:endParaRPr lang="ru-RU" sz="15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Организатор: Департамент образования администрации города Дзержинска, МБУ ДО  «Дворец детского творчества», </a:t>
            </a:r>
            <a:r>
              <a:rPr lang="ru-RU" sz="15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Танец «Шалунишки» 2 место </a:t>
            </a:r>
            <a:endParaRPr lang="ru-RU" sz="1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83" y="5380672"/>
            <a:ext cx="4918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">
              <a:spcAft>
                <a:spcPts val="0"/>
              </a:spcAft>
            </a:pPr>
            <a:r>
              <a:rPr lang="ru-RU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Городской детский конкурс-фестиваль «Я уже артист</a:t>
            </a:r>
            <a:r>
              <a:rPr lang="ru-RU" sz="1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/2017/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Организатор: МБУ ДО «Детская музыкальная школа № 3 им. Николая Константиновича Гусельникова» номинация «инструментальное ансамблевое музицирование» </a:t>
            </a:r>
            <a:endParaRPr lang="ru-RU" sz="15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">
              <a:spcAft>
                <a:spcPts val="0"/>
              </a:spcAft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Вальс «Шутка» 1 место 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9"/>
          <a:stretch/>
        </p:blipFill>
        <p:spPr>
          <a:xfrm>
            <a:off x="4843799" y="105166"/>
            <a:ext cx="2086898" cy="30111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"/>
          <a:stretch/>
        </p:blipFill>
        <p:spPr>
          <a:xfrm>
            <a:off x="7000715" y="297929"/>
            <a:ext cx="2089808" cy="31618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3017" y="356896"/>
            <a:ext cx="2403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Региональный 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11995" y="1843092"/>
            <a:ext cx="26440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350" y="2132567"/>
            <a:ext cx="49714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Городской фестиваль юных дарований «Солнышко в ладошке</a:t>
            </a:r>
            <a:r>
              <a:rPr lang="ru-RU" sz="1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/2016/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Организатор: Департамент образования администрации города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Дзержинска, Номинация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«Танцевальное творчество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5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Танец «Шалунишки» 1 место</a:t>
            </a:r>
            <a:endParaRPr lang="ru-RU" sz="15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15" y="3648323"/>
            <a:ext cx="2089808" cy="30210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"/>
          <a:stretch/>
        </p:blipFill>
        <p:spPr>
          <a:xfrm>
            <a:off x="4856051" y="3284984"/>
            <a:ext cx="2074645" cy="305611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7218" y="3656883"/>
            <a:ext cx="48188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Городской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конкурс-фестиваль «Театральные таланты» /2016/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Организатор: Департамент образования администрации города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Дзержинска, Номинация «Драматический спектакль»,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 «Гуси-лебеди» 3 место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2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08dzn.dounn.ru/sites/default/files/%D0%A2%D0%B5%D0%B0%D1%82%D1%80%D0%B0%D0%BB%D1%8C%D0%BD%D1%8B%D0%B5%20%D1%82%D0%B0%D0%BB%D0%B0%D0%BD%D1%82%D1%8B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45" y="144346"/>
            <a:ext cx="2388218" cy="329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8153" y="157377"/>
            <a:ext cx="26440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8153" y="567711"/>
            <a:ext cx="45915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Городской фестиваль юных дарований «Солнышко в ладошке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/2017/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Организатор: Департамент образования администрации города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Дзержинска, Номинация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«Танцевальное творчество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Танец «Трамвайчик № 3» 1 место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2"/>
          <a:stretch/>
        </p:blipFill>
        <p:spPr>
          <a:xfrm>
            <a:off x="6861663" y="738200"/>
            <a:ext cx="2196807" cy="31838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8153" y="2276872"/>
            <a:ext cx="44716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Городской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конкурс-фестиваль «Театральные таланты» /2018/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Организатор: Департамент образования администрации города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Дзержинска, Номинация «Драматический спектакль»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 «Федорино горе» 3 место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108dzn.dounn.ru/sites/default/files/IMG_1675_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" r="10511" b="13770"/>
          <a:stretch/>
        </p:blipFill>
        <p:spPr bwMode="auto">
          <a:xfrm>
            <a:off x="168154" y="3922067"/>
            <a:ext cx="2799432" cy="248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20233" y="6405348"/>
            <a:ext cx="2240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 «Федорино горе» </a:t>
            </a:r>
            <a:endParaRPr lang="ru-RU" sz="1400" dirty="0"/>
          </a:p>
        </p:txBody>
      </p:sp>
      <p:pic>
        <p:nvPicPr>
          <p:cNvPr id="2052" name="Picture 4" descr="http://108dzn.dounn.ru/sites/default/files/IMG_1672_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0" t="1336" r="13482" b="29680"/>
          <a:stretch/>
        </p:blipFill>
        <p:spPr bwMode="auto">
          <a:xfrm>
            <a:off x="3059832" y="3922067"/>
            <a:ext cx="2827226" cy="25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2750"/>
          <a:stretch/>
        </p:blipFill>
        <p:spPr>
          <a:xfrm>
            <a:off x="5979304" y="3922067"/>
            <a:ext cx="3083507" cy="249163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60232" y="6423544"/>
            <a:ext cx="20152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«Гуси-лебеди»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5418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72480" y="139133"/>
            <a:ext cx="2457436" cy="26553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ИСТОЧНИКИ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897" y="2226485"/>
            <a:ext cx="872630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Е.А. Антипова Театрализованная деятельность в детском саду: Игры, упражнения, сценарии. 2-е изд.,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ТЦ Сфера,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Арсеневская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музыкально-оздоровительной работы в детском саду: занятия, игры, упражнения. – Волгоград: Учитель,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Ветлугина Н.А. Музыкальное воспитание в детском саду — М.: Просвещение,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Боровик «Методика развития музыкальности детей»; журнал «Музыкальный руководитель №1-6 2004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Евтодьева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Учимся петь и танцевать, играя: методическое и практическое пособие по обучению пению и движениям в игровой форме. – Калуга,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Кацер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Игровая методика обучения детей пению: Учеб. Пособие. – 2-е изд., доп. – СПб.: Издательство «Музыкальная палитра», 2008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Картамышева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А.И. Музыкально-театральная деятельность, как средство развития художественно-исполнительских навыков у детей дошкольного возраста. - Минск: МГИ,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Комисарова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Н., Костина Э. П. Наглядные средства в музыкальном воспитании дошкольников: учебное пособие для воспитателей и музыкальных руководителей дет. садов. — 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2006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Костина, Э. П. Теория и практика педагогической технологии содействия музыкальному образованию детей старшего дошкольного возраста : учеб. пособие / Э. II. Костина. — Н. Нов-город : Пламя,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Костина, Э. П. Креативная педагогическая технология музыкального образования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монография / Э. П. Костина. — Н. Новгород : НИРО,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Подоплелова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Н.М. Некоторые аспекты развития кадрового потенциала персонала дошкольной образовательной организации в условиях реализации ФГОС ДО / Главная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Научно-методическая деятельность. Проекты | Реестр тем изданий сотрудников ГБОУ ДПО НИРО | НАРОДНОЕ ОБРАЗОВАНИЕ, ПЕДАГОГИКА | IV Дошкольное образование. Дошкольная педагогика | Теория дошкольного образования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//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Наука, образование и инновации : сборник статей Международной научно-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конференции. В 4 ч. Ч. 1. – Уфа : ОМЕГА САЙНС,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2480" y="371688"/>
            <a:ext cx="3219400" cy="2981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5453" y="669812"/>
            <a:ext cx="8728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AutoNum type="arabicPeriod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Федеральный государственный закон Российской Федерации от 29 декабря 2012 г.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№ 273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– ФЗ «Об образовании в Российской Федерации»</a:t>
            </a:r>
          </a:p>
          <a:p>
            <a:pPr>
              <a:buAutoNum type="arabicPeriod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Приказ Министерства образования и науки Российской Федерации от 17.10.2013 № 1155 «Об утверждении федерального государственного образовательного стандарта дошкольного образования»</a:t>
            </a:r>
          </a:p>
          <a:p>
            <a:pPr>
              <a:buAutoNum type="arabicPeriod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Основная образовательная программа дошкольного образовательного учреждения Муниципального бюджетного дошкольного образовательного учреждения «Детский сад №108»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84168" y="1812275"/>
            <a:ext cx="2889484" cy="414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72133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2"/>
            <a:ext cx="6250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Условия формирования личного вклада педагога в развитии образования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173585" y="477429"/>
            <a:ext cx="3606327" cy="28727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488950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Научно-исследовательские условия:</a:t>
            </a:r>
          </a:p>
          <a:p>
            <a:pPr marL="0" lvl="1" indent="0" defTabSz="488950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r="3538" b="6950"/>
          <a:stretch/>
        </p:blipFill>
        <p:spPr>
          <a:xfrm>
            <a:off x="5611532" y="4550591"/>
            <a:ext cx="3365666" cy="2121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1151" r="4326" b="26901"/>
          <a:stretch/>
        </p:blipFill>
        <p:spPr>
          <a:xfrm>
            <a:off x="5607244" y="832323"/>
            <a:ext cx="3338515" cy="26183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7672" y="4583771"/>
            <a:ext cx="6035036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defTabSz="488950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педагогические условия:</a:t>
            </a:r>
          </a:p>
          <a:p>
            <a:pPr lvl="0">
              <a:lnSpc>
                <a:spcPct val="11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Обмен опытом в сетевых педагогических сообществах, публикации в электронных журналах; </a:t>
            </a:r>
          </a:p>
          <a:p>
            <a:pPr lvl="0">
              <a:lnSpc>
                <a:spcPct val="11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Участие в  конкурсах разных уровней</a:t>
            </a:r>
          </a:p>
          <a:p>
            <a:pPr lvl="0">
              <a:lnSpc>
                <a:spcPct val="110000"/>
              </a:lnSpc>
            </a:pPr>
            <a:r>
              <a:rPr lang="ru-RU" sz="1600" dirty="0">
                <a:ln w="0"/>
                <a:latin typeface="Times New Roman" pitchFamily="18" charset="0"/>
                <a:cs typeface="Times New Roman" pitchFamily="18" charset="0"/>
              </a:rPr>
              <a:t>3. Обмен опытом с музыкальными руководителями ДОО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ln w="0"/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Программа профессионального саморазвития по теме: «Театрально-игровая деятельность в развитии музыкальных способностей дошкольников»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5161" y="798364"/>
            <a:ext cx="55161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развития музыкальности изучались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С.Н. Беляевой-Экземплярской, Н.А. Ветлугиной, И.Л. Дзержинской, М.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Нильсон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М.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Викат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А.И.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Катинене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О.П.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Радыновой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С.М.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Шоломович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других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Н.А. Ветлугина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обосновала идею взаимосвязи, взаимозависимости обучения и творчества детей, теоретически и экспериментально доказав в своих работах, что эти процессы не противостоят, а тесно соприкасаются,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взаимообогащают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 друга.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09" y="3104042"/>
            <a:ext cx="88036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defTabSz="488950">
              <a:lnSpc>
                <a:spcPct val="11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условия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lvl="1" indent="0" defTabSz="48895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Изучение научно-педагогической литературы, передового опыта</a:t>
            </a:r>
          </a:p>
          <a:p>
            <a:pPr marL="0" lvl="1" indent="0" defTabSz="48895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Поиск наиболее эффективных методов и форм работы с детьми</a:t>
            </a:r>
          </a:p>
          <a:p>
            <a:pPr marL="0" lvl="1" indent="0" defTabSz="48895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Разработка тематических и перспективных планов работы; </a:t>
            </a:r>
          </a:p>
          <a:p>
            <a:pPr marL="0" lvl="1" indent="0" defTabSz="48895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Сотрудничество с семьями воспитанников , взаимодействие с воспитателями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188640"/>
            <a:ext cx="2889484" cy="414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</a:p>
        </p:txBody>
      </p:sp>
      <p:pic>
        <p:nvPicPr>
          <p:cNvPr id="2050" name="Picture 2" descr="G:\Высшая категория Никишина И.В. 30.11.2018\Фото Никишина И.В\IMG_24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4"/>
          <a:stretch/>
        </p:blipFill>
        <p:spPr bwMode="auto">
          <a:xfrm>
            <a:off x="145464" y="589756"/>
            <a:ext cx="2923531" cy="309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Высшая категория Никишина И.В. 30.11.2018\Фото Никишина И.В\IMG_24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r="4892" b="4279"/>
          <a:stretch/>
        </p:blipFill>
        <p:spPr bwMode="auto">
          <a:xfrm>
            <a:off x="3203848" y="188640"/>
            <a:ext cx="2736304" cy="349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Высшая категория Никишина И.В. 30.11.2018\Фото Никишина И.В\IMG_24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 r="4627"/>
          <a:stretch/>
        </p:blipFill>
        <p:spPr bwMode="auto">
          <a:xfrm>
            <a:off x="6012161" y="188640"/>
            <a:ext cx="2918530" cy="349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Высшая категория Никишина И.В. 30.11.2018\Фото Никишина И.В\IMG_24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6" b="7317"/>
          <a:stretch/>
        </p:blipFill>
        <p:spPr bwMode="auto">
          <a:xfrm>
            <a:off x="131822" y="3843081"/>
            <a:ext cx="4103948" cy="29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Высшая категория Никишина И.В. 30.11.2018\Фото Никишина И.В\IMG_24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11343" r="2686" b="23980"/>
          <a:stretch/>
        </p:blipFill>
        <p:spPr bwMode="auto">
          <a:xfrm>
            <a:off x="4394186" y="3863553"/>
            <a:ext cx="4536504" cy="292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4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488" y="140810"/>
            <a:ext cx="5451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Актуальность личного вклада педагога в развитие образования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37679"/>
            <a:ext cx="38164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и науки РФ от 17 октября 2013 г. № 1155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федерального государственного образовательного стандарта дошкольного образования»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принципы: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разнообразия детства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сохранение уникальности и самоценности детства как важного этапа в общем развитии человека; </a:t>
            </a:r>
          </a:p>
          <a:p>
            <a:pPr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прежде всего в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игры……….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творческой активности, обеспечивающей художественно-эстетическое развитие ребенка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89130" y="448587"/>
            <a:ext cx="471188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Детское музыкальное творчество по своей природе синтетическая деятельность</a:t>
            </a:r>
            <a:r>
              <a:rPr kumimoji="0" lang="ru-RU" altLang="ru-RU" b="0" i="0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ru-RU" altLang="ru-RU" b="0" i="0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проявляться во всех видах музыкальной деятельности.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1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детского музыкального восприятия</a:t>
            </a:r>
            <a:r>
              <a:rPr kumimoji="0" lang="ru-RU" altLang="ru-RU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0" i="0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творчество рассматривается как индивидуальное вслушивание, реагирование и понимание музыкального образа ребенком.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i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altLang="ru-RU" b="1" i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процессе исполнительства </a:t>
            </a:r>
            <a:r>
              <a:rPr kumimoji="0" lang="ru-RU" altLang="ru-RU" b="0" i="0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творчество проявляется в интерпретации музыкального образа ребенком и его выражении в разных видах музыкальной деятельности и их продуктах (песне, танце, музыкальной импровизации, музыкальном спектакле и др.).</a:t>
            </a:r>
            <a:endParaRPr kumimoji="0" lang="ru-RU" altLang="ru-RU" b="0" i="0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858" y="5740795"/>
            <a:ext cx="8799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 на этапе завершения дошкольного образования:</a:t>
            </a: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овладевает основными культурными способами деятельности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проявляет самостоятельность в разных видах деятельности…../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4.6 ФГОС 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9966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161345"/>
            <a:ext cx="6556336" cy="4414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Теоретическое обоснование личного вклада педагога в развитие образования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20" y="4708674"/>
            <a:ext cx="5317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П. Радынова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творчество по своей природе – синтетическая деятельность».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9245" y="6003231"/>
            <a:ext cx="8565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способности, необходимые для успешного осуществления музыкальной деятельности, объединяются в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«музыкальность».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4877" y="536422"/>
            <a:ext cx="52170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Музыкальность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способностей, требующихся для занятий именно музыкальной деятельностью в отличие от всякой другой, но в то же время связанных с любым видом музыкальной деятельности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(Б.М. Теплов)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1151" r="4326" b="26901"/>
          <a:stretch/>
        </p:blipFill>
        <p:spPr>
          <a:xfrm>
            <a:off x="5667241" y="455206"/>
            <a:ext cx="3119266" cy="18559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r="3538" b="6950"/>
          <a:stretch/>
        </p:blipFill>
        <p:spPr>
          <a:xfrm>
            <a:off x="5796136" y="4232697"/>
            <a:ext cx="3201996" cy="18752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4877" y="2312135"/>
            <a:ext cx="85697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музыкальное творчество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разделить на исполнительское и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композиционное»: выразительность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манера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музыкально-пластических, танцевальных образов.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/Е.А. Горшкова/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Радынова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делит творческие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в музыкальной деятельности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продуктивному творчеству (сочинение, импровизация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попевок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мелодий, музыкально-ритмических движений);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творческому восприятию музыки. </a:t>
            </a:r>
          </a:p>
        </p:txBody>
      </p:sp>
    </p:spTree>
    <p:extLst>
      <p:ext uri="{BB962C8B-B14F-4D97-AF65-F5344CB8AC3E}">
        <p14:creationId xmlns:p14="http://schemas.microsoft.com/office/powerpoint/2010/main" val="41970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09359"/>
            <a:ext cx="3853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Цели и задачи педагогической деятельности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441" y="1276972"/>
            <a:ext cx="621075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Разработать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методическое обеспечение 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музыкальных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творческих способностей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 дошкольного возраста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условиях музыкальных занятий и самостоятельной деятельности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посредством театрализованных игр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Побуждать</a:t>
            </a:r>
            <a:r>
              <a:rPr lang="ru-RU" alt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проявлению музыкальных и творческих способностей в разных видах музыкальной деятельности посредством театрализованных игр</a:t>
            </a:r>
            <a:r>
              <a:rPr lang="ru-RU" alt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песенное творчество, танцевальное творчество, музыкально-игровое творчество, игра 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детских музыкальных инструментах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Обогатить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развивающую предметно-пространственную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развитию музыкальных и творческих способностей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Организовать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профессионального  взаимодействия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(музыкальный руководитель, воспитатель, педагог-психолог) по развитию музыкальной творческой деятельности у детей старшего дошкольного возраста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Организовать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 воспитанников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развитию музыкальных и  творческих  деятельности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397544"/>
            <a:ext cx="8905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музыкальных и творческих способностей детей 6-7 лет посредством театрализованных игр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98" y="980728"/>
            <a:ext cx="2653735" cy="2664296"/>
          </a:xfrm>
          <a:prstGeom prst="rect">
            <a:avLst/>
          </a:prstGeom>
        </p:spPr>
      </p:pic>
      <p:pic>
        <p:nvPicPr>
          <p:cNvPr id="2050" name="Picture 2" descr="http://108dzn.dounn.ru/sites/default/files/20180727_0953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798" y="3789632"/>
            <a:ext cx="2653735" cy="273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89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42852"/>
            <a:ext cx="5293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Ведущая педагогическая идея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50629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МУЗЫКАЛЬНЫХ и  ТВОРЧЕСКИХ  СПОСОБНОСТЕЙ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6-7 ЛЕТ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ОСУЩЕСТВЛЯЕТСЯ В ПРОЦЕССЕ ИСПОЛЬЗОВАНИЯ  ТЕАТРАЛИЗОВАННЫХ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24200031"/>
              </p:ext>
            </p:extLst>
          </p:nvPr>
        </p:nvGraphicFramePr>
        <p:xfrm>
          <a:off x="179512" y="1268760"/>
          <a:ext cx="5184576" cy="543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user\Desktop\Высшая категория Соловова Л.Н\20181031_1059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3" t="24336" r="39356" b="15175"/>
          <a:stretch/>
        </p:blipFill>
        <p:spPr bwMode="auto">
          <a:xfrm>
            <a:off x="5580112" y="1373959"/>
            <a:ext cx="3312368" cy="263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58" y="4149080"/>
            <a:ext cx="329702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1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634" y="1844824"/>
            <a:ext cx="86448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 ПЕРВЫЙ: АНАЛИТИЧЕСКИЙ / сентябрь 2017/</a:t>
            </a:r>
          </a:p>
          <a:p>
            <a:pPr>
              <a:buFont typeface="Wingdings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  Выявление уровня развития 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музыкальный и творческих способностей детей старшего дошкольного возраста (6-7 лет)</a:t>
            </a:r>
            <a:endParaRPr lang="ru-RU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 анализ  условий и преобразование 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РППС; </a:t>
            </a:r>
            <a:endParaRPr lang="ru-RU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  <a:hlinkClick r:id="rId2" action="ppaction://hlinkfile"/>
              </a:rPr>
              <a:t>планирование театрализованных игр по развитию музыкальных и творческих способностей детей 6-7 лет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; </a:t>
            </a:r>
            <a:endParaRPr lang="ru-RU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itchFamily="18" charset="0"/>
              </a:rPr>
              <a:t> разработка 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системного взаимодействия музыкального руководителя с педагогами, родителями</a:t>
            </a:r>
            <a:endParaRPr lang="ru-RU" dirty="0"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ВТОРОЙ: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РЕАЛИЗАЦИОННЫЙ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сентябрь 2017 – апрель 2018/</a:t>
            </a:r>
          </a:p>
          <a:p>
            <a:pPr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Реализация планирования театрализованных игр по развитию музыкальных и творческих способностей детей 6-7 лет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Реализация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системного взаимодействия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музыкального руководителя с педагогами, </a:t>
            </a:r>
            <a:r>
              <a:rPr lang="ru-RU" dirty="0" smtClean="0">
                <a:latin typeface="Times New Roman" panose="02020603050405020304" pitchFamily="18" charset="0"/>
                <a:cs typeface="Times New Roman" pitchFamily="18" charset="0"/>
              </a:rPr>
              <a:t>родителями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 ТРЕТИЙ: ИТОГОВЫЙ / май 2018/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 результативности, обобщение, описание и распространение опыта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3554" y="620688"/>
            <a:ext cx="82820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ЭТАПЫ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разработки методического обеспечения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развитию музыкальных и творческих способностей детей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 – 7 лет посредством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театрализованных игр</a:t>
            </a:r>
          </a:p>
        </p:txBody>
      </p:sp>
    </p:spTree>
    <p:extLst>
      <p:ext uri="{BB962C8B-B14F-4D97-AF65-F5344CB8AC3E}">
        <p14:creationId xmlns:p14="http://schemas.microsoft.com/office/powerpoint/2010/main" val="10549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9204" y="97757"/>
            <a:ext cx="6243736" cy="42405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Деятельностный аспект личного вклада педагога в развитие образования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902" y="337142"/>
            <a:ext cx="5316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ЭТАП :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АНАЛИТИЧЕСКИЙ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сентябрь 2017/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34393394"/>
              </p:ext>
            </p:extLst>
          </p:nvPr>
        </p:nvGraphicFramePr>
        <p:xfrm>
          <a:off x="119204" y="360273"/>
          <a:ext cx="8790185" cy="3711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292080" y="3933056"/>
            <a:ext cx="368931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анкетирования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родителей  </a:t>
            </a:r>
            <a:endParaRPr lang="ru-RU" alt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 Количество обработанных анкет – 27 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04135088"/>
              </p:ext>
            </p:extLst>
          </p:nvPr>
        </p:nvGraphicFramePr>
        <p:xfrm>
          <a:off x="5076056" y="4562048"/>
          <a:ext cx="3908424" cy="210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81948515"/>
              </p:ext>
            </p:extLst>
          </p:nvPr>
        </p:nvGraphicFramePr>
        <p:xfrm>
          <a:off x="251520" y="3573016"/>
          <a:ext cx="475252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581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Береснева О.В. 16.01.2018</Template>
  <TotalTime>1657</TotalTime>
  <Words>2112</Words>
  <Application>Microsoft Office PowerPoint</Application>
  <PresentationFormat>Экран (4:3)</PresentationFormat>
  <Paragraphs>297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</vt:lpstr>
      <vt:lpstr>Georgia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Hunter</cp:lastModifiedBy>
  <cp:revision>209</cp:revision>
  <cp:lastPrinted>2018-12-07T10:16:48Z</cp:lastPrinted>
  <dcterms:created xsi:type="dcterms:W3CDTF">2018-11-11T17:10:38Z</dcterms:created>
  <dcterms:modified xsi:type="dcterms:W3CDTF">2018-12-10T12:22:06Z</dcterms:modified>
</cp:coreProperties>
</file>